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9"/>
  </p:notes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E4174-9430-4CFC-AD94-A2406F779CFD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E221-8EE9-461B-A982-C36B51CC0BA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673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September 20,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September 20,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ABA5D22-748F-854A-BDCF-1B64745C34CE}" type="datetimeFigureOut">
              <a:rPr lang="it-IT" smtClean="0"/>
              <a:pPr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702D0E0-BF7A-BE4B-8156-ABB5CFD9A39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Allegato02.docx" TargetMode="External"/><Relationship Id="rId2" Type="http://schemas.openxmlformats.org/officeDocument/2006/relationships/hyperlink" Target="Allegato01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Allegato03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llegato05.docx" TargetMode="External"/><Relationship Id="rId7" Type="http://schemas.openxmlformats.org/officeDocument/2006/relationships/image" Target="../media/image6.jpeg"/><Relationship Id="rId2" Type="http://schemas.openxmlformats.org/officeDocument/2006/relationships/hyperlink" Target="Allegato04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08.docx" TargetMode="External"/><Relationship Id="rId5" Type="http://schemas.openxmlformats.org/officeDocument/2006/relationships/hyperlink" Target="Allegato07.docx" TargetMode="External"/><Relationship Id="rId4" Type="http://schemas.openxmlformats.org/officeDocument/2006/relationships/hyperlink" Target="Allegato06.doc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llegato10.docx" TargetMode="External"/><Relationship Id="rId2" Type="http://schemas.openxmlformats.org/officeDocument/2006/relationships/hyperlink" Target="Allegato09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llegato12.docx" TargetMode="External"/><Relationship Id="rId2" Type="http://schemas.openxmlformats.org/officeDocument/2006/relationships/hyperlink" Target="Allegato11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Allegato14.docx" TargetMode="External"/><Relationship Id="rId2" Type="http://schemas.openxmlformats.org/officeDocument/2006/relationships/hyperlink" Target="Allegato13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Allegato15.docx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rot="19140000">
            <a:off x="1507125" y="2935937"/>
            <a:ext cx="2806067" cy="1204306"/>
          </a:xfrm>
        </p:spPr>
        <p:txBody>
          <a:bodyPr/>
          <a:lstStyle/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SOTTO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4" name="CasellaDiTesto 3"/>
          <p:cNvSpPr txBox="1"/>
          <p:nvPr/>
        </p:nvSpPr>
        <p:spPr>
          <a:xfrm rot="8291082">
            <a:off x="2140832" y="3749801"/>
            <a:ext cx="2927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b="1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SOPRA</a:t>
            </a:r>
            <a:endParaRPr lang="it-IT" sz="6000" b="1" dirty="0">
              <a:solidFill>
                <a:srgbClr val="F96A1B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dirty="0" smtClean="0">
                <a:solidFill>
                  <a:schemeClr val="accent3">
                    <a:lumMod val="75000"/>
                  </a:schemeClr>
                </a:solidFill>
              </a:rPr>
              <a:t>Azione </a:t>
            </a:r>
            <a:r>
              <a:rPr lang="it-IT" sz="1800" dirty="0">
                <a:solidFill>
                  <a:schemeClr val="accent3">
                    <a:lumMod val="75000"/>
                  </a:schemeClr>
                </a:solidFill>
              </a:rPr>
              <a:t>Cattolica </a:t>
            </a:r>
            <a:r>
              <a:rPr lang="it-IT" sz="1800" dirty="0" smtClean="0">
                <a:solidFill>
                  <a:schemeClr val="accent3">
                    <a:lumMod val="75000"/>
                  </a:schemeClr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</a:t>
            </a:r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3364788" y="5784318"/>
            <a:ext cx="5924355" cy="1510403"/>
          </a:xfrm>
          <a:prstGeom prst="rect">
            <a:avLst/>
          </a:prstGeom>
        </p:spPr>
        <p:txBody>
          <a:bodyPr vert="horz" lIns="91440" tIns="9144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300" b="1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QUINTA TAPPA</a:t>
            </a:r>
          </a:p>
          <a:p>
            <a:r>
              <a:rPr lang="it-IT" sz="2300" b="1" dirty="0" smtClean="0">
                <a:solidFill>
                  <a:srgbClr val="FFC913"/>
                </a:solidFill>
                <a:latin typeface="Arial Rounded MT Bold"/>
                <a:cs typeface="Arial Rounded MT Bold"/>
              </a:rPr>
              <a:t>DI ESSI è IL REGNO DEI CIELI</a:t>
            </a:r>
            <a:endParaRPr lang="it-IT" sz="2300" b="1" dirty="0">
              <a:solidFill>
                <a:srgbClr val="FFC91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4364090" y="432448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it-IT" dirty="0" smtClean="0"/>
              <a:t>Ai poveri in </a:t>
            </a:r>
          </a:p>
          <a:p>
            <a:pPr algn="r"/>
            <a:r>
              <a:rPr lang="it-IT" dirty="0" smtClean="0"/>
              <a:t>spirito</a:t>
            </a:r>
            <a:r>
              <a:rPr lang="it-IT" dirty="0"/>
              <a:t>, a coloro </a:t>
            </a:r>
            <a:endParaRPr lang="it-IT" dirty="0" smtClean="0"/>
          </a:p>
          <a:p>
            <a:pPr algn="r"/>
            <a:r>
              <a:rPr lang="it-IT" dirty="0" smtClean="0"/>
              <a:t>che </a:t>
            </a:r>
            <a:r>
              <a:rPr lang="it-IT" dirty="0"/>
              <a:t>desiderano e </a:t>
            </a:r>
            <a:endParaRPr lang="it-IT" dirty="0" smtClean="0"/>
          </a:p>
          <a:p>
            <a:pPr algn="r"/>
            <a:r>
              <a:rPr lang="it-IT" dirty="0" smtClean="0"/>
              <a:t>cercano la ricchezza</a:t>
            </a:r>
          </a:p>
          <a:p>
            <a:pPr algn="r"/>
            <a:r>
              <a:rPr lang="it-IT" dirty="0"/>
              <a:t>p</a:t>
            </a:r>
            <a:r>
              <a:rPr lang="it-IT" dirty="0" smtClean="0"/>
              <a:t>iù grande </a:t>
            </a:r>
            <a:r>
              <a:rPr lang="it-IT" dirty="0"/>
              <a:t>della vita, </a:t>
            </a:r>
            <a:endParaRPr lang="it-IT" dirty="0" smtClean="0"/>
          </a:p>
          <a:p>
            <a:pPr algn="r"/>
            <a:r>
              <a:rPr lang="it-IT" dirty="0" smtClean="0"/>
              <a:t>Dio promette che “di </a:t>
            </a:r>
            <a:r>
              <a:rPr lang="it-IT" dirty="0"/>
              <a:t>essi </a:t>
            </a:r>
            <a:endParaRPr lang="it-IT" dirty="0" smtClean="0"/>
          </a:p>
          <a:p>
            <a:pPr algn="r"/>
            <a:r>
              <a:rPr lang="it-IT" dirty="0" smtClean="0"/>
              <a:t>è </a:t>
            </a:r>
            <a:r>
              <a:rPr lang="it-IT" dirty="0"/>
              <a:t>il Regno dei cieli”.</a:t>
            </a:r>
          </a:p>
          <a:p>
            <a:pPr algn="r"/>
            <a:r>
              <a:rPr lang="it-IT" dirty="0"/>
              <a:t>Dio, pur di farci beati, lascia </a:t>
            </a:r>
            <a:endParaRPr lang="it-IT" dirty="0" smtClean="0"/>
          </a:p>
          <a:p>
            <a:pPr algn="r"/>
            <a:r>
              <a:rPr lang="it-IT" dirty="0" smtClean="0"/>
              <a:t>che </a:t>
            </a:r>
            <a:r>
              <a:rPr lang="it-IT" dirty="0"/>
              <a:t>la nostra povera preghiera </a:t>
            </a:r>
            <a:endParaRPr lang="it-IT" dirty="0" smtClean="0"/>
          </a:p>
          <a:p>
            <a:pPr algn="r"/>
            <a:r>
              <a:rPr lang="it-IT" dirty="0" smtClean="0"/>
              <a:t>“</a:t>
            </a:r>
            <a:r>
              <a:rPr lang="it-IT" dirty="0"/>
              <a:t>gli faccia cambiare idea”.</a:t>
            </a:r>
          </a:p>
          <a:p>
            <a:pPr algn="r"/>
            <a:r>
              <a:rPr lang="it-IT" dirty="0"/>
              <a:t>Anche le nostre “briciole” </a:t>
            </a:r>
            <a:endParaRPr lang="it-IT" dirty="0" smtClean="0"/>
          </a:p>
          <a:p>
            <a:pPr algn="r"/>
            <a:r>
              <a:rPr lang="it-IT" dirty="0" smtClean="0"/>
              <a:t>sono </a:t>
            </a:r>
            <a:r>
              <a:rPr lang="it-IT" dirty="0"/>
              <a:t>preziose per Dio e possono </a:t>
            </a:r>
            <a:endParaRPr lang="it-IT" dirty="0" smtClean="0"/>
          </a:p>
          <a:p>
            <a:pPr algn="r"/>
            <a:r>
              <a:rPr lang="it-IT" dirty="0" smtClean="0"/>
              <a:t>essere dono, </a:t>
            </a:r>
            <a:r>
              <a:rPr lang="it-IT" dirty="0"/>
              <a:t>se condivise con gli altri. </a:t>
            </a: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67" y="4512884"/>
            <a:ext cx="2355828" cy="158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28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2960" y="640080"/>
            <a:ext cx="7520940" cy="548640"/>
          </a:xfrm>
        </p:spPr>
        <p:txBody>
          <a:bodyPr/>
          <a:lstStyle/>
          <a:p>
            <a:r>
              <a:rPr lang="it-IT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La vita si racconta</a:t>
            </a:r>
            <a:endParaRPr lang="it-IT" dirty="0">
              <a:solidFill>
                <a:srgbClr val="F96A1B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65760" y="1451390"/>
            <a:ext cx="8289142" cy="3579849"/>
          </a:xfrm>
        </p:spPr>
        <p:txBody>
          <a:bodyPr>
            <a:normAutofit/>
          </a:bodyPr>
          <a:lstStyle/>
          <a:p>
            <a:pPr algn="ctr"/>
            <a:r>
              <a:rPr lang="it-IT" sz="2000" b="0" i="1" dirty="0" smtClean="0">
                <a:latin typeface="Arial" pitchFamily="34" charset="0"/>
                <a:cs typeface="Arial" pitchFamily="34" charset="0"/>
              </a:rPr>
              <a:t>In bilico, tra fragilità e desiderio di pienezza</a:t>
            </a:r>
          </a:p>
          <a:p>
            <a:pPr algn="ctr"/>
            <a:endParaRPr lang="it-IT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Preghiera di Madre </a:t>
            </a: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Teresa  </a:t>
            </a:r>
            <a:endParaRPr lang="it-IT" sz="20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Il </a:t>
            </a: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taccuino</a:t>
            </a:r>
            <a:endParaRPr lang="it-IT" sz="20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000" b="0" dirty="0" smtClean="0">
                <a:latin typeface="Arial" pitchFamily="34" charset="0"/>
                <a:cs typeface="Arial" pitchFamily="34" charset="0"/>
                <a:hlinkClick r:id="rId2" action="ppaction://hlinkfile"/>
              </a:rPr>
              <a:t>Una dinamica</a:t>
            </a: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: le briciole e il </a:t>
            </a: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pane     </a:t>
            </a:r>
            <a:endParaRPr lang="it-IT" sz="20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Riflessi della cultura: suoni e parole</a:t>
            </a:r>
          </a:p>
          <a:p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         “ </a:t>
            </a:r>
            <a:r>
              <a:rPr lang="it-IT" sz="2000" b="0" dirty="0" smtClean="0">
                <a:latin typeface="Arial" pitchFamily="34" charset="0"/>
                <a:cs typeface="Arial" pitchFamily="34" charset="0"/>
                <a:hlinkClick r:id="rId3" action="ppaction://hlinkfile"/>
              </a:rPr>
              <a:t>Così è la vita</a:t>
            </a: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“ </a:t>
            </a:r>
            <a:r>
              <a:rPr lang="it-IT" sz="2000" b="0" dirty="0" err="1" smtClean="0">
                <a:latin typeface="Arial" pitchFamily="34" charset="0"/>
                <a:cs typeface="Arial" pitchFamily="34" charset="0"/>
              </a:rPr>
              <a:t>M.Nava</a:t>
            </a: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it-IT" sz="1400" b="0" i="1" dirty="0" smtClean="0">
                <a:latin typeface="Arial" pitchFamily="34" charset="0"/>
                <a:cs typeface="Arial" pitchFamily="34" charset="0"/>
              </a:rPr>
              <a:t>oppure</a:t>
            </a:r>
          </a:p>
          <a:p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         “ </a:t>
            </a:r>
            <a:r>
              <a:rPr lang="it-IT" sz="2000" b="0" dirty="0" smtClean="0">
                <a:latin typeface="Arial" pitchFamily="34" charset="0"/>
                <a:cs typeface="Arial" pitchFamily="34" charset="0"/>
                <a:hlinkClick r:id="rId4" action="ppaction://hlinkfile"/>
              </a:rPr>
              <a:t>Che fantastica storia è la vita</a:t>
            </a:r>
            <a:r>
              <a:rPr lang="it-IT" sz="2000" b="0" dirty="0" smtClean="0">
                <a:latin typeface="Arial" pitchFamily="34" charset="0"/>
                <a:cs typeface="Arial" pitchFamily="34" charset="0"/>
              </a:rPr>
              <a:t> “ </a:t>
            </a:r>
            <a:r>
              <a:rPr lang="it-IT" sz="2000" b="0" dirty="0" err="1" smtClean="0">
                <a:latin typeface="Arial" pitchFamily="34" charset="0"/>
                <a:cs typeface="Arial" pitchFamily="34" charset="0"/>
              </a:rPr>
              <a:t>A.Venditti</a:t>
            </a:r>
            <a:endParaRPr lang="it-IT" sz="2000" b="0" dirty="0" smtClean="0">
              <a:latin typeface="Arial" pitchFamily="34" charset="0"/>
              <a:cs typeface="Arial" pitchFamily="34" charset="0"/>
            </a:endParaRPr>
          </a:p>
          <a:p>
            <a:endParaRPr lang="it-IT" sz="2000" b="0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1026" name="Picture 2" descr="C:\Users\Bertocchi\AppData\Local\Microsoft\Windows\INetCache\IE\HNQ43APA\pane-integrale-1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20278" y="2408441"/>
            <a:ext cx="2223622" cy="14831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La parola illumina la vita</a:t>
            </a:r>
            <a:endParaRPr lang="it-IT" dirty="0">
              <a:solidFill>
                <a:srgbClr val="F96A1B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2213" y="933752"/>
            <a:ext cx="8161020" cy="4164037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it-IT" sz="1900" b="0" dirty="0" smtClean="0"/>
              <a:t>Testo del Vangelo di Matteo </a:t>
            </a:r>
            <a:r>
              <a:rPr lang="it-IT" sz="1900" b="0" dirty="0" smtClean="0">
                <a:hlinkClick r:id="rId2" action="ppaction://hlinkfile"/>
              </a:rPr>
              <a:t>15,21 – </a:t>
            </a:r>
            <a:r>
              <a:rPr lang="it-IT" sz="1900" b="0" dirty="0" smtClean="0">
                <a:hlinkClick r:id="rId2" action="ppaction://hlinkfile"/>
              </a:rPr>
              <a:t>28</a:t>
            </a:r>
            <a:endParaRPr lang="it-IT" sz="1900" b="0" dirty="0" smtClean="0"/>
          </a:p>
          <a:p>
            <a:endParaRPr lang="it-IT" sz="1900" b="0" dirty="0" smtClean="0"/>
          </a:p>
          <a:p>
            <a:pPr>
              <a:buFont typeface="Wingdings" pitchFamily="2" charset="2"/>
              <a:buChar char="ü"/>
            </a:pPr>
            <a:r>
              <a:rPr lang="it-IT" sz="1900" b="0" dirty="0" smtClean="0"/>
              <a:t> </a:t>
            </a:r>
            <a:r>
              <a:rPr lang="it-IT" sz="1900" b="0" dirty="0" smtClean="0">
                <a:hlinkClick r:id="rId3" action="ppaction://hlinkfile"/>
              </a:rPr>
              <a:t>Cosa</a:t>
            </a:r>
            <a:r>
              <a:rPr lang="it-IT" sz="1900" b="0" dirty="0" smtClean="0"/>
              <a:t>  dice la Parola alla mia vita </a:t>
            </a:r>
            <a:r>
              <a:rPr lang="it-IT" sz="1900" b="0" dirty="0" smtClean="0"/>
              <a:t>?</a:t>
            </a:r>
            <a:endParaRPr lang="it-IT" sz="1900" b="0" dirty="0" smtClean="0"/>
          </a:p>
          <a:p>
            <a:pPr>
              <a:buFont typeface="Wingdings" pitchFamily="2" charset="2"/>
              <a:buChar char="ü"/>
            </a:pPr>
            <a:r>
              <a:rPr lang="it-IT" sz="1900" b="0" dirty="0" smtClean="0"/>
              <a:t> </a:t>
            </a:r>
            <a:r>
              <a:rPr lang="it-IT" sz="1900" b="0" dirty="0" smtClean="0">
                <a:hlinkClick r:id="rId3" action="ppaction://hlinkfile"/>
              </a:rPr>
              <a:t>Cosa</a:t>
            </a:r>
            <a:r>
              <a:rPr lang="it-IT" sz="1900" b="0" dirty="0" smtClean="0"/>
              <a:t>  dice la Parola della mia/nostra vita </a:t>
            </a:r>
            <a:r>
              <a:rPr lang="it-IT" sz="1900" b="0" dirty="0" smtClean="0"/>
              <a:t>?</a:t>
            </a:r>
            <a:endParaRPr lang="it-IT" sz="1900" b="0" dirty="0" smtClean="0"/>
          </a:p>
          <a:p>
            <a:pPr>
              <a:buFont typeface="Wingdings" pitchFamily="2" charset="2"/>
              <a:buChar char="ü"/>
            </a:pPr>
            <a:r>
              <a:rPr lang="it-IT" sz="1900" b="0" dirty="0" smtClean="0"/>
              <a:t> </a:t>
            </a:r>
            <a:r>
              <a:rPr lang="it-IT" sz="1900" b="0" dirty="0" smtClean="0">
                <a:hlinkClick r:id="rId3" action="ppaction://hlinkfile"/>
              </a:rPr>
              <a:t>Cosa</a:t>
            </a:r>
            <a:r>
              <a:rPr lang="it-IT" sz="1900" b="0" dirty="0" smtClean="0"/>
              <a:t>  dice la mia vita alla Parola </a:t>
            </a:r>
            <a:r>
              <a:rPr lang="it-IT" sz="1900" b="0" dirty="0" smtClean="0"/>
              <a:t>?</a:t>
            </a:r>
            <a:endParaRPr lang="it-IT" sz="1900" b="0" dirty="0" smtClean="0"/>
          </a:p>
          <a:p>
            <a:r>
              <a:rPr lang="it-IT" sz="1900" b="0" dirty="0" smtClean="0"/>
              <a:t> </a:t>
            </a:r>
          </a:p>
          <a:p>
            <a:r>
              <a:rPr lang="it-IT" sz="1900" b="0" dirty="0" smtClean="0">
                <a:hlinkClick r:id="rId4" action="ppaction://hlinkfile"/>
              </a:rPr>
              <a:t>Commenti al </a:t>
            </a:r>
            <a:r>
              <a:rPr lang="it-IT" sz="1900" b="0" dirty="0" smtClean="0">
                <a:hlinkClick r:id="rId4" action="ppaction://hlinkfile"/>
              </a:rPr>
              <a:t>Vangelo</a:t>
            </a:r>
            <a:endParaRPr lang="it-IT" sz="1900" b="0" dirty="0" smtClean="0"/>
          </a:p>
          <a:p>
            <a:r>
              <a:rPr lang="it-IT" sz="1900" b="0" dirty="0" smtClean="0"/>
              <a:t>Dal Catechismo degli adulti: </a:t>
            </a:r>
            <a:r>
              <a:rPr lang="it-IT" sz="1900" b="0" dirty="0" smtClean="0">
                <a:hlinkClick r:id="rId5" action="ppaction://hlinkfile"/>
              </a:rPr>
              <a:t>n°135</a:t>
            </a:r>
            <a:endParaRPr lang="it-IT" sz="1900" b="0" dirty="0" smtClean="0"/>
          </a:p>
          <a:p>
            <a:endParaRPr lang="it-IT" sz="1900" b="0" dirty="0" smtClean="0"/>
          </a:p>
          <a:p>
            <a:pPr>
              <a:buFont typeface="Wingdings" pitchFamily="2" charset="2"/>
              <a:buChar char="ü"/>
            </a:pPr>
            <a:r>
              <a:rPr lang="it-IT" sz="1900" b="0" dirty="0" smtClean="0">
                <a:hlinkClick r:id="rId6" action="ppaction://hlinkfile"/>
              </a:rPr>
              <a:t>Un riflesso della cultura</a:t>
            </a:r>
            <a:endParaRPr lang="it-IT" sz="1900" b="0" dirty="0" smtClean="0"/>
          </a:p>
          <a:p>
            <a:r>
              <a:rPr lang="it-IT" sz="1900" b="0" dirty="0" smtClean="0"/>
              <a:t>       Diamo voce alle immagini: Carracci e </a:t>
            </a:r>
            <a:r>
              <a:rPr lang="it-IT" sz="1900" b="0" dirty="0" err="1" smtClean="0"/>
              <a:t>Munch</a:t>
            </a:r>
            <a:endParaRPr lang="it-IT" sz="1900" b="0" dirty="0" smtClean="0"/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1026" name="Immagine 1" descr="http://1.bp.blogspot.com/-mu9LzCBsbj8/UgJez3aRGpI/AAAAAAAAEQ4/-41qBnCqjsM/s640/Cristo+e+la+Cananea+annibale-carracci-parma-159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7333" y="2346475"/>
            <a:ext cx="2755900" cy="176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6277428" y="4129033"/>
            <a:ext cx="23812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i="1" dirty="0">
                <a:solidFill>
                  <a:schemeClr val="accent3"/>
                </a:solidFill>
              </a:rPr>
              <a:t>Il grido della donna cananea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98579" y="356568"/>
            <a:ext cx="3821611" cy="548640"/>
          </a:xfrm>
        </p:spPr>
        <p:txBody>
          <a:bodyPr/>
          <a:lstStyle/>
          <a:p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La vita cambia ...</a:t>
            </a:r>
            <a:endParaRPr lang="it-IT" dirty="0">
              <a:solidFill>
                <a:schemeClr val="accent2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7341" y="962703"/>
            <a:ext cx="7520940" cy="409621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it-IT" sz="6400" b="0" i="1" dirty="0" smtClean="0">
                <a:latin typeface="Arial" pitchFamily="34" charset="0"/>
                <a:cs typeface="Arial" pitchFamily="34" charset="0"/>
              </a:rPr>
              <a:t>       I frutti della Parola intendono provocare “ esercizi di laicità “ su quattro ambiti: personale, familiare, comunitario e di cittadinanza attiva. </a:t>
            </a:r>
          </a:p>
          <a:p>
            <a:pPr algn="ctr"/>
            <a:endParaRPr lang="it-IT" sz="4800" b="0" i="1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it-IT" sz="5600" b="1" dirty="0" smtClean="0">
                <a:latin typeface="Arial" pitchFamily="34" charset="0"/>
                <a:cs typeface="Arial" pitchFamily="34" charset="0"/>
              </a:rPr>
              <a:t>Una pagina per me</a:t>
            </a:r>
            <a:r>
              <a:rPr lang="it-IT" sz="5600" b="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it-IT" sz="5600" dirty="0" smtClean="0">
                <a:latin typeface="Arial" pitchFamily="34" charset="0"/>
                <a:cs typeface="Arial" pitchFamily="34" charset="0"/>
              </a:rPr>
              <a:t>sono capace di chiedere aiuto?  Come sono in grado di prendermi </a:t>
            </a:r>
          </a:p>
          <a:p>
            <a:pPr lvl="1">
              <a:buNone/>
            </a:pPr>
            <a:r>
              <a:rPr lang="it-IT" sz="5600" dirty="0" smtClean="0">
                <a:latin typeface="Arial" pitchFamily="34" charset="0"/>
                <a:cs typeface="Arial" pitchFamily="34" charset="0"/>
              </a:rPr>
              <a:t>                                     cura dell’altro? </a:t>
            </a:r>
            <a:r>
              <a:rPr lang="it-IT" sz="5600" i="1" dirty="0" smtClean="0">
                <a:latin typeface="Arial" pitchFamily="34" charset="0"/>
                <a:cs typeface="Arial" pitchFamily="34" charset="0"/>
              </a:rPr>
              <a:t>Sul  mio taccuino, riflessioni da condividere in gruppo </a:t>
            </a:r>
            <a:endParaRPr lang="it-IT" sz="5600" dirty="0" smtClean="0"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endParaRPr lang="it-IT" sz="5600" dirty="0" smtClean="0"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r>
              <a:rPr lang="it-IT" sz="5600" b="0" dirty="0" smtClean="0">
                <a:latin typeface="Arial" pitchFamily="34" charset="0"/>
                <a:cs typeface="Arial" pitchFamily="34" charset="0"/>
              </a:rPr>
              <a:t>                                       </a:t>
            </a:r>
            <a:r>
              <a:rPr lang="it-IT" sz="5600" b="0" dirty="0" smtClean="0">
                <a:latin typeface="Arial" pitchFamily="34" charset="0"/>
                <a:cs typeface="Arial" pitchFamily="34" charset="0"/>
                <a:hlinkClick r:id="rId2" action="ppaction://hlinkfile"/>
              </a:rPr>
              <a:t>Pier Giorgio </a:t>
            </a:r>
            <a:r>
              <a:rPr lang="it-IT" sz="5600" b="0" dirty="0" err="1" smtClean="0">
                <a:latin typeface="Arial" pitchFamily="34" charset="0"/>
                <a:cs typeface="Arial" pitchFamily="34" charset="0"/>
                <a:hlinkClick r:id="rId2" action="ppaction://hlinkfile"/>
              </a:rPr>
              <a:t>Frassati</a:t>
            </a:r>
            <a:r>
              <a:rPr lang="it-IT" sz="5600" b="0" dirty="0" smtClean="0">
                <a:latin typeface="Arial" pitchFamily="34" charset="0"/>
                <a:cs typeface="Arial" pitchFamily="34" charset="0"/>
              </a:rPr>
              <a:t>, l’uomo delle otto beatitudini </a:t>
            </a:r>
          </a:p>
          <a:p>
            <a:pPr lvl="1">
              <a:buNone/>
            </a:pPr>
            <a:endParaRPr lang="it-IT" sz="5600" b="0" dirty="0" smtClean="0">
              <a:latin typeface="Arial" pitchFamily="34" charset="0"/>
              <a:cs typeface="Arial" pitchFamily="34" charset="0"/>
            </a:endParaRPr>
          </a:p>
          <a:p>
            <a:endParaRPr lang="it-IT" sz="48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6400" dirty="0" smtClean="0">
                <a:latin typeface="Arial" pitchFamily="34" charset="0"/>
                <a:cs typeface="Arial" pitchFamily="34" charset="0"/>
              </a:rPr>
              <a:t>Quando la comunicazione in famiglia diventa difficile</a:t>
            </a:r>
            <a:r>
              <a:rPr lang="it-IT" sz="5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it-IT" sz="5600" b="0" dirty="0" smtClean="0">
                <a:latin typeface="Arial" pitchFamily="34" charset="0"/>
                <a:cs typeface="Arial" pitchFamily="34" charset="0"/>
              </a:rPr>
              <a:t>dentro la coppia  e/o  		                                tra genitori e figli  </a:t>
            </a:r>
            <a:r>
              <a:rPr lang="it-IT" sz="5600" b="0" i="1" dirty="0" smtClean="0">
                <a:latin typeface="Arial" pitchFamily="34" charset="0"/>
                <a:cs typeface="Arial" pitchFamily="34" charset="0"/>
              </a:rPr>
              <a:t>oppure </a:t>
            </a:r>
            <a:r>
              <a:rPr lang="it-IT" sz="5600" b="0" dirty="0" smtClean="0">
                <a:latin typeface="Arial" pitchFamily="34" charset="0"/>
                <a:cs typeface="Arial" pitchFamily="34" charset="0"/>
              </a:rPr>
              <a:t>comunicare  nel tempo  dei social</a:t>
            </a:r>
          </a:p>
          <a:p>
            <a:endParaRPr lang="it-IT" sz="56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6400" dirty="0" smtClean="0">
                <a:latin typeface="Arial" pitchFamily="34" charset="0"/>
                <a:cs typeface="Arial" pitchFamily="34" charset="0"/>
              </a:rPr>
              <a:t>La mia briciola per un unico pane</a:t>
            </a:r>
            <a:r>
              <a:rPr lang="it-IT" sz="6400" b="0" dirty="0" smtClean="0">
                <a:latin typeface="Arial" pitchFamily="34" charset="0"/>
                <a:cs typeface="Arial" pitchFamily="34" charset="0"/>
              </a:rPr>
              <a:t>: conoscere la realtà della </a:t>
            </a:r>
            <a:r>
              <a:rPr lang="it-IT" sz="6400" b="0" dirty="0" smtClean="0">
                <a:latin typeface="Arial" pitchFamily="34" charset="0"/>
                <a:cs typeface="Arial" pitchFamily="34" charset="0"/>
                <a:hlinkClick r:id="rId3" action="ppaction://hlinkfile"/>
              </a:rPr>
              <a:t>Caritas</a:t>
            </a:r>
            <a:r>
              <a:rPr lang="it-IT" sz="6400" b="0" dirty="0" smtClean="0">
                <a:latin typeface="Arial" pitchFamily="34" charset="0"/>
                <a:cs typeface="Arial" pitchFamily="34" charset="0"/>
              </a:rPr>
              <a:t> o altra realtà in diocesi e scegliere un concreto piccolo ambito di servizio tra quelli proposti, da vivere come gruppo.</a:t>
            </a:r>
          </a:p>
          <a:p>
            <a:endParaRPr lang="it-IT" sz="48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6400" b="0" dirty="0" smtClean="0">
                <a:latin typeface="Arial" pitchFamily="34" charset="0"/>
                <a:cs typeface="Arial" pitchFamily="34" charset="0"/>
              </a:rPr>
              <a:t> Ricerca di testimonianze di”</a:t>
            </a:r>
            <a:r>
              <a:rPr lang="it-IT" sz="6400" dirty="0" smtClean="0">
                <a:latin typeface="Arial" pitchFamily="34" charset="0"/>
                <a:cs typeface="Arial" pitchFamily="34" charset="0"/>
              </a:rPr>
              <a:t> vite sottosopra”.</a:t>
            </a:r>
            <a:r>
              <a:rPr lang="it-IT" sz="6400" b="0" dirty="0" smtClean="0">
                <a:latin typeface="Arial" pitchFamily="34" charset="0"/>
                <a:cs typeface="Arial" pitchFamily="34" charset="0"/>
              </a:rPr>
              <a:t>  In cosa mi stimolano?</a:t>
            </a:r>
          </a:p>
          <a:p>
            <a:r>
              <a:rPr lang="it-IT" sz="6400" b="0" dirty="0" smtClean="0">
                <a:latin typeface="Arial" pitchFamily="34" charset="0"/>
                <a:cs typeface="Arial" pitchFamily="34" charset="0"/>
              </a:rPr>
              <a:t>         </a:t>
            </a:r>
          </a:p>
          <a:p>
            <a:pPr algn="ctr"/>
            <a:r>
              <a:rPr lang="it-IT" sz="5600" b="0" i="1" dirty="0" smtClean="0"/>
              <a:t> </a:t>
            </a:r>
          </a:p>
          <a:p>
            <a:pPr algn="ctr">
              <a:buFont typeface="Courier New" pitchFamily="49" charset="0"/>
              <a:buChar char="o"/>
            </a:pPr>
            <a:endParaRPr lang="it-IT" b="0" dirty="0" smtClean="0"/>
          </a:p>
        </p:txBody>
      </p:sp>
      <p:pic>
        <p:nvPicPr>
          <p:cNvPr id="4" name="Immagine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3204" y="2005071"/>
            <a:ext cx="1415375" cy="96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RIFLESSI </a:t>
            </a:r>
            <a:r>
              <a:rPr lang="it-IT" dirty="0" err="1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DI</a:t>
            </a:r>
            <a:r>
              <a:rPr lang="it-IT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 CULTURA</a:t>
            </a:r>
            <a:endParaRPr lang="it-IT" dirty="0">
              <a:solidFill>
                <a:srgbClr val="F96A1B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2960" y="1095830"/>
            <a:ext cx="7520940" cy="3802742"/>
          </a:xfrm>
        </p:spPr>
        <p:txBody>
          <a:bodyPr>
            <a:normAutofit fontScale="25000" lnSpcReduction="20000"/>
          </a:bodyPr>
          <a:lstStyle/>
          <a:p>
            <a:r>
              <a:rPr lang="it-IT" sz="8000" b="0" i="1" dirty="0" smtClean="0">
                <a:latin typeface="Arial" pitchFamily="34" charset="0"/>
                <a:cs typeface="Arial" pitchFamily="34" charset="0"/>
              </a:rPr>
              <a:t>Possibili altri percorsi (1 )</a:t>
            </a:r>
          </a:p>
          <a:p>
            <a:endParaRPr lang="it-IT" sz="80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7200" dirty="0" smtClean="0">
                <a:latin typeface="Arial" pitchFamily="34" charset="0"/>
                <a:cs typeface="Arial" pitchFamily="34" charset="0"/>
              </a:rPr>
              <a:t>VITE SOTTOSOPRA </a:t>
            </a:r>
            <a:endParaRPr lang="it-IT" sz="7200" b="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7200" dirty="0" smtClean="0">
                <a:latin typeface="Arial" pitchFamily="34" charset="0"/>
                <a:cs typeface="Arial" pitchFamily="34" charset="0"/>
              </a:rPr>
              <a:t>      film  </a:t>
            </a:r>
            <a:r>
              <a:rPr lang="it-IT" sz="7200" b="0" i="1" dirty="0" smtClean="0"/>
              <a:t>“ Se Dio vuole” 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2015, Commedia, Regia di E. Falcone</a:t>
            </a:r>
          </a:p>
          <a:p>
            <a:r>
              <a:rPr lang="it-IT" sz="7200" b="0" i="1" dirty="0" smtClean="0">
                <a:latin typeface="Arial" pitchFamily="34" charset="0"/>
                <a:cs typeface="Arial" pitchFamily="34" charset="0"/>
              </a:rPr>
              <a:t>              “ </a:t>
            </a:r>
            <a:r>
              <a:rPr lang="it-IT" sz="7200" b="0" i="1" dirty="0" err="1" smtClean="0">
                <a:latin typeface="Arial" pitchFamily="34" charset="0"/>
                <a:cs typeface="Arial" pitchFamily="34" charset="0"/>
              </a:rPr>
              <a:t>Fuocoammare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” 2016, Documentario Regia </a:t>
            </a:r>
            <a:r>
              <a:rPr lang="it-IT" sz="7200" b="0" dirty="0" err="1" smtClean="0">
                <a:latin typeface="Arial" pitchFamily="34" charset="0"/>
                <a:cs typeface="Arial" pitchFamily="34" charset="0"/>
              </a:rPr>
              <a:t>G.Rosi</a:t>
            </a:r>
            <a:endParaRPr lang="it-IT" sz="7200" b="0" dirty="0" smtClean="0">
              <a:latin typeface="Arial" pitchFamily="34" charset="0"/>
              <a:cs typeface="Arial" pitchFamily="34" charset="0"/>
            </a:endParaRPr>
          </a:p>
          <a:p>
            <a:endParaRPr lang="it-IT" sz="7200" b="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7200" b="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uscita: 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conosciamo una realtà “sottosopra”: </a:t>
            </a:r>
            <a:r>
              <a:rPr lang="it-IT" sz="7200" b="0" dirty="0" err="1" smtClean="0">
                <a:latin typeface="Arial" pitchFamily="34" charset="0"/>
                <a:cs typeface="Arial" pitchFamily="34" charset="0"/>
                <a:hlinkClick r:id="rId2" action="ppaction://hlinkfile"/>
              </a:rPr>
              <a:t>Nomadelfia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 (Gr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)</a:t>
            </a:r>
            <a:endParaRPr lang="it-IT" sz="7200" b="0" dirty="0" smtClean="0">
              <a:latin typeface="Arial" pitchFamily="34" charset="0"/>
              <a:cs typeface="Arial" pitchFamily="34" charset="0"/>
            </a:endParaRPr>
          </a:p>
          <a:p>
            <a:endParaRPr lang="it-IT" sz="7200" b="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7200" b="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testimonianze: 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it-IT" sz="7200" b="0" dirty="0" smtClean="0">
                <a:latin typeface="Arial" pitchFamily="34" charset="0"/>
                <a:cs typeface="Arial" pitchFamily="34" charset="0"/>
                <a:hlinkClick r:id="rId3" action="ppaction://hlinkfile"/>
              </a:rPr>
              <a:t>Questo è il mio nome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” Spettacolo con i richiedenti</a:t>
            </a:r>
          </a:p>
          <a:p>
            <a:r>
              <a:rPr lang="it-IT" sz="7200" b="0" dirty="0" smtClean="0">
                <a:latin typeface="Arial" pitchFamily="34" charset="0"/>
                <a:cs typeface="Arial" pitchFamily="34" charset="0"/>
              </a:rPr>
              <a:t>                                 asilo e i rifugiati ospitati a Reggio Emilia a cura del </a:t>
            </a:r>
          </a:p>
          <a:p>
            <a:r>
              <a:rPr lang="it-IT" sz="7200" b="0" dirty="0" smtClean="0">
                <a:latin typeface="Arial" pitchFamily="34" charset="0"/>
                <a:cs typeface="Arial" pitchFamily="34" charset="0"/>
              </a:rPr>
              <a:t>                                 Teatro dell’Orsa</a:t>
            </a:r>
            <a:r>
              <a:rPr lang="it-IT" sz="7200" b="0" dirty="0" smtClean="0">
                <a:latin typeface="Arial" pitchFamily="34" charset="0"/>
                <a:cs typeface="Arial" pitchFamily="34" charset="0"/>
              </a:rPr>
              <a:t>.</a:t>
            </a:r>
            <a:endParaRPr lang="it-IT" sz="7200" b="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7200" b="0" dirty="0" smtClean="0">
                <a:latin typeface="Arial" pitchFamily="34" charset="0"/>
                <a:cs typeface="Arial" pitchFamily="34" charset="0"/>
              </a:rPr>
              <a:t>                      </a:t>
            </a:r>
          </a:p>
          <a:p>
            <a:r>
              <a:rPr lang="it-IT" sz="7200" dirty="0" smtClean="0">
                <a:latin typeface="Arial" pitchFamily="34" charset="0"/>
                <a:cs typeface="Arial" pitchFamily="34" charset="0"/>
              </a:rPr>
              <a:t>                              </a:t>
            </a:r>
          </a:p>
          <a:p>
            <a:endParaRPr lang="it-IT" sz="4800" b="0" dirty="0" smtClean="0">
              <a:latin typeface="Arial" pitchFamily="34" charset="0"/>
              <a:cs typeface="Arial" pitchFamily="34" charset="0"/>
            </a:endParaRPr>
          </a:p>
          <a:p>
            <a:endParaRPr lang="it-IT" sz="48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it-IT" sz="5600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r>
              <a:rPr lang="it-IT" b="0" dirty="0" smtClean="0">
                <a:latin typeface="Arial" pitchFamily="34" charset="0"/>
                <a:cs typeface="Arial" pitchFamily="34" charset="0"/>
              </a:rPr>
              <a:t>                          </a:t>
            </a:r>
          </a:p>
          <a:p>
            <a:pPr>
              <a:buFont typeface="Wingdings" pitchFamily="2" charset="2"/>
              <a:buChar char="ü"/>
            </a:pP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endParaRPr lang="it-IT" b="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magine 3" descr="Risultati immagini per se dio vuole locandina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1125" y="211365"/>
            <a:ext cx="1238250" cy="176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 descr="Risultati immagini per fuocoammare locandina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6125" y="198081"/>
            <a:ext cx="1247775" cy="178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RIFLESSI </a:t>
            </a:r>
            <a:r>
              <a:rPr lang="it-IT" dirty="0" err="1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DI</a:t>
            </a:r>
            <a:r>
              <a:rPr lang="it-IT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 CULTURA</a:t>
            </a:r>
            <a:endParaRPr lang="it-IT" dirty="0">
              <a:solidFill>
                <a:srgbClr val="F96A1B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919172"/>
          </a:xfrm>
        </p:spPr>
        <p:txBody>
          <a:bodyPr>
            <a:normAutofit/>
          </a:bodyPr>
          <a:lstStyle/>
          <a:p>
            <a:r>
              <a:rPr lang="it-IT" b="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it-IT" b="0" i="1" dirty="0" smtClean="0">
                <a:latin typeface="Arial" pitchFamily="34" charset="0"/>
                <a:cs typeface="Arial" pitchFamily="34" charset="0"/>
              </a:rPr>
              <a:t>Possibili altri percorsi ( 2 ) </a:t>
            </a:r>
          </a:p>
          <a:p>
            <a:endParaRPr lang="it-IT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charset="2"/>
              <a:buChar char="ü"/>
            </a:pPr>
            <a:r>
              <a:rPr lang="it-IT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 smtClean="0">
                <a:latin typeface="Arial" pitchFamily="34" charset="0"/>
                <a:cs typeface="Arial" pitchFamily="34" charset="0"/>
                <a:hlinkClick r:id="rId2" action="ppaction://hlinkfile"/>
              </a:rPr>
              <a:t>Il </a:t>
            </a:r>
            <a:r>
              <a:rPr lang="it-IT" b="1" dirty="0" smtClean="0">
                <a:latin typeface="Arial" pitchFamily="34" charset="0"/>
                <a:cs typeface="Arial" pitchFamily="34" charset="0"/>
                <a:hlinkClick r:id="rId2" action="ppaction://hlinkfile"/>
              </a:rPr>
              <a:t>GRIDO</a:t>
            </a:r>
            <a:r>
              <a:rPr lang="it-IT" dirty="0" smtClean="0">
                <a:latin typeface="Arial" pitchFamily="34" charset="0"/>
                <a:cs typeface="Arial" pitchFamily="34" charset="0"/>
                <a:hlinkClick r:id="rId2" action="ppaction://hlinkfile"/>
              </a:rPr>
              <a:t>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come forma di comunicazione nella società contemporanea: </a:t>
            </a: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    articolo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 di </a:t>
            </a:r>
            <a:r>
              <a:rPr lang="it-IT" b="0" dirty="0" err="1" smtClean="0">
                <a:latin typeface="Arial" pitchFamily="34" charset="0"/>
                <a:cs typeface="Arial" pitchFamily="34" charset="0"/>
              </a:rPr>
              <a:t>M.Magatti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 “ </a:t>
            </a:r>
            <a:r>
              <a:rPr lang="it-IT" b="0" i="1" dirty="0" smtClean="0">
                <a:latin typeface="Arial" pitchFamily="34" charset="0"/>
                <a:cs typeface="Arial" pitchFamily="34" charset="0"/>
              </a:rPr>
              <a:t>La violenza individualistica nella società</a:t>
            </a:r>
          </a:p>
          <a:p>
            <a:r>
              <a:rPr lang="it-IT" b="0" i="1" dirty="0" smtClean="0">
                <a:latin typeface="Arial" pitchFamily="34" charset="0"/>
                <a:cs typeface="Arial" pitchFamily="34" charset="0"/>
              </a:rPr>
              <a:t>     	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it-IT" b="0" i="1" dirty="0" smtClean="0">
                <a:latin typeface="Arial" pitchFamily="34" charset="0"/>
                <a:cs typeface="Arial" pitchFamily="34" charset="0"/>
              </a:rPr>
              <a:t>                            psicotica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” Corriere della Sera, 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23/8/2016</a:t>
            </a: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dirty="0" smtClean="0">
                <a:latin typeface="Arial" pitchFamily="34" charset="0"/>
                <a:cs typeface="Arial" pitchFamily="34" charset="0"/>
                <a:hlinkClick r:id="rId3" action="ppaction://hlinkfile"/>
              </a:rPr>
              <a:t>PAROLE CON PENSIERI</a:t>
            </a:r>
            <a:endParaRPr lang="it-IT" dirty="0" smtClean="0">
              <a:latin typeface="Arial" pitchFamily="34" charset="0"/>
              <a:cs typeface="Arial" pitchFamily="34" charset="0"/>
            </a:endParaRP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alcune indicazioni bibliografiche sul tema del dialogo  e del rapporto</a:t>
            </a:r>
          </a:p>
          <a:p>
            <a:r>
              <a:rPr lang="it-IT" b="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educativo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    </a:t>
            </a:r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endParaRPr lang="it-IT" b="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dirty="0" smtClean="0">
                <a:latin typeface="Arial" pitchFamily="34" charset="0"/>
                <a:cs typeface="Arial" pitchFamily="34" charset="0"/>
                <a:hlinkClick r:id="rId4" action="ppaction://hlinkfile"/>
              </a:rPr>
              <a:t>IL PANE E LE BRICIOLE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b="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letture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: Sr Giovanna Galli </a:t>
            </a:r>
            <a:r>
              <a:rPr lang="it-IT" b="0" i="1" dirty="0" smtClean="0">
                <a:latin typeface="Arial" pitchFamily="34" charset="0"/>
                <a:cs typeface="Arial" pitchFamily="34" charset="0"/>
              </a:rPr>
              <a:t>“ Non nominare amore invano “, </a:t>
            </a:r>
            <a:r>
              <a:rPr lang="it-IT" b="0" dirty="0" smtClean="0">
                <a:latin typeface="Arial" pitchFamily="34" charset="0"/>
                <a:cs typeface="Arial" pitchFamily="34" charset="0"/>
              </a:rPr>
              <a:t>Piemme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              </a:t>
            </a:r>
            <a:endParaRPr lang="it-IT" dirty="0"/>
          </a:p>
        </p:txBody>
      </p:sp>
      <p:pic>
        <p:nvPicPr>
          <p:cNvPr id="6" name="Immagine 5" descr="C:\Users\Bertocchi\AppData\Local\Microsoft\Windows\INetCache\IE\HNQ43APA\trabajo[1]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06355" y="3428999"/>
            <a:ext cx="1410941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1997358" cy="548640"/>
          </a:xfrm>
        </p:spPr>
        <p:txBody>
          <a:bodyPr/>
          <a:lstStyle/>
          <a:p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APPUNTI</a:t>
            </a:r>
            <a:endParaRPr lang="it-IT" dirty="0">
              <a:solidFill>
                <a:schemeClr val="accent2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7456" y="914400"/>
            <a:ext cx="3139808" cy="4065224"/>
          </a:xfrm>
        </p:spPr>
        <p:txBody>
          <a:bodyPr>
            <a:normAutofit fontScale="62500" lnSpcReduction="20000"/>
          </a:bodyPr>
          <a:lstStyle/>
          <a:p>
            <a:r>
              <a:rPr lang="it-IT" sz="2200" b="0" dirty="0" smtClean="0">
                <a:latin typeface="Arial" pitchFamily="34" charset="0"/>
                <a:cs typeface="Arial" pitchFamily="34" charset="0"/>
              </a:rPr>
              <a:t>In preghiera</a:t>
            </a:r>
          </a:p>
          <a:p>
            <a:pPr algn="ctr"/>
            <a:r>
              <a:rPr lang="it-IT" sz="2300" b="0" dirty="0" smtClean="0">
                <a:latin typeface="Arial" pitchFamily="34" charset="0"/>
                <a:cs typeface="Arial" pitchFamily="34" charset="0"/>
              </a:rPr>
              <a:t>           Apri i nostri occhi</a:t>
            </a:r>
          </a:p>
          <a:p>
            <a:pPr algn="ctr"/>
            <a:r>
              <a:rPr lang="it-IT" sz="2300" b="0" dirty="0" smtClean="0">
                <a:latin typeface="Arial" pitchFamily="34" charset="0"/>
                <a:cs typeface="Arial" pitchFamily="34" charset="0"/>
              </a:rPr>
              <a:t>         Apri i nostri occhi, Signore,</a:t>
            </a:r>
            <a:br>
              <a:rPr lang="it-IT" sz="2300" b="0" dirty="0" smtClean="0">
                <a:latin typeface="Arial" pitchFamily="34" charset="0"/>
                <a:cs typeface="Arial" pitchFamily="34" charset="0"/>
              </a:rPr>
            </a:br>
            <a:r>
              <a:rPr lang="it-IT" sz="2300" b="0" dirty="0" smtClean="0">
                <a:latin typeface="Arial" pitchFamily="34" charset="0"/>
                <a:cs typeface="Arial" pitchFamily="34" charset="0"/>
              </a:rPr>
              <a:t>perché possiamo vedere te nei nostri fratelli e sorelle.</a:t>
            </a:r>
            <a:br>
              <a:rPr lang="it-IT" sz="2300" b="0" dirty="0" smtClean="0">
                <a:latin typeface="Arial" pitchFamily="34" charset="0"/>
                <a:cs typeface="Arial" pitchFamily="34" charset="0"/>
              </a:rPr>
            </a:br>
            <a:r>
              <a:rPr lang="it-IT" sz="2300" b="0" dirty="0" smtClean="0">
                <a:latin typeface="Arial" pitchFamily="34" charset="0"/>
                <a:cs typeface="Arial" pitchFamily="34" charset="0"/>
              </a:rPr>
              <a:t>Apri le nostre orecchie, Signore,</a:t>
            </a:r>
            <a:br>
              <a:rPr lang="it-IT" sz="2300" b="0" dirty="0" smtClean="0">
                <a:latin typeface="Arial" pitchFamily="34" charset="0"/>
                <a:cs typeface="Arial" pitchFamily="34" charset="0"/>
              </a:rPr>
            </a:br>
            <a:r>
              <a:rPr lang="it-IT" sz="2300" b="0" dirty="0" smtClean="0">
                <a:latin typeface="Arial" pitchFamily="34" charset="0"/>
                <a:cs typeface="Arial" pitchFamily="34" charset="0"/>
              </a:rPr>
              <a:t>perché possiamo udire le invocazioni di chi ha fame, freddo, paura, e di chi è oppresso.</a:t>
            </a:r>
            <a:br>
              <a:rPr lang="it-IT" sz="2300" b="0" dirty="0" smtClean="0">
                <a:latin typeface="Arial" pitchFamily="34" charset="0"/>
                <a:cs typeface="Arial" pitchFamily="34" charset="0"/>
              </a:rPr>
            </a:br>
            <a:r>
              <a:rPr lang="it-IT" sz="2300" b="0" dirty="0" smtClean="0">
                <a:latin typeface="Arial" pitchFamily="34" charset="0"/>
                <a:cs typeface="Arial" pitchFamily="34" charset="0"/>
              </a:rPr>
              <a:t>Apri il nostro cuore, Signore,</a:t>
            </a:r>
            <a:br>
              <a:rPr lang="it-IT" sz="2300" b="0" dirty="0" smtClean="0">
                <a:latin typeface="Arial" pitchFamily="34" charset="0"/>
                <a:cs typeface="Arial" pitchFamily="34" charset="0"/>
              </a:rPr>
            </a:br>
            <a:r>
              <a:rPr lang="it-IT" sz="2300" b="0" dirty="0" smtClean="0">
                <a:latin typeface="Arial" pitchFamily="34" charset="0"/>
                <a:cs typeface="Arial" pitchFamily="34" charset="0"/>
              </a:rPr>
              <a:t>perché impariamo ad amarci</a:t>
            </a:r>
          </a:p>
          <a:p>
            <a:pPr algn="ctr"/>
            <a:r>
              <a:rPr lang="it-IT" sz="2300" b="0" dirty="0" smtClean="0">
                <a:latin typeface="Arial" pitchFamily="34" charset="0"/>
                <a:cs typeface="Arial" pitchFamily="34" charset="0"/>
              </a:rPr>
              <a:t>   gli uni gli altri come tu ci ami.</a:t>
            </a:r>
            <a:br>
              <a:rPr lang="it-IT" sz="2300" b="0" dirty="0" smtClean="0">
                <a:latin typeface="Arial" pitchFamily="34" charset="0"/>
                <a:cs typeface="Arial" pitchFamily="34" charset="0"/>
              </a:rPr>
            </a:br>
            <a:r>
              <a:rPr lang="it-IT" sz="2300" b="0" dirty="0" smtClean="0">
                <a:latin typeface="Arial" pitchFamily="34" charset="0"/>
                <a:cs typeface="Arial" pitchFamily="34" charset="0"/>
              </a:rPr>
              <a:t>Donaci di nuovo il tuo Spirito, Signore,</a:t>
            </a:r>
            <a:br>
              <a:rPr lang="it-IT" sz="2300" b="0" dirty="0" smtClean="0">
                <a:latin typeface="Arial" pitchFamily="34" charset="0"/>
                <a:cs typeface="Arial" pitchFamily="34" charset="0"/>
              </a:rPr>
            </a:br>
            <a:r>
              <a:rPr lang="it-IT" sz="2300" b="0" dirty="0" smtClean="0">
                <a:latin typeface="Arial" pitchFamily="34" charset="0"/>
                <a:cs typeface="Arial" pitchFamily="34" charset="0"/>
              </a:rPr>
              <a:t>perché diventiamo un cuore solo</a:t>
            </a:r>
          </a:p>
          <a:p>
            <a:pPr algn="ctr"/>
            <a:r>
              <a:rPr lang="it-IT" sz="2300" b="0" dirty="0" smtClean="0">
                <a:latin typeface="Arial" pitchFamily="34" charset="0"/>
                <a:cs typeface="Arial" pitchFamily="34" charset="0"/>
              </a:rPr>
              <a:t>ed un'anima sola, nel tuo nome.</a:t>
            </a:r>
          </a:p>
          <a:p>
            <a:r>
              <a:rPr lang="it-IT" sz="2300" b="0" dirty="0" smtClean="0">
                <a:latin typeface="Arial" pitchFamily="34" charset="0"/>
                <a:cs typeface="Arial" pitchFamily="34" charset="0"/>
              </a:rPr>
              <a:t>   Amen.</a:t>
            </a:r>
          </a:p>
          <a:p>
            <a:r>
              <a:rPr lang="it-IT" sz="2300" b="0" dirty="0" smtClean="0">
                <a:latin typeface="Arial" pitchFamily="34" charset="0"/>
                <a:cs typeface="Arial" pitchFamily="34" charset="0"/>
              </a:rPr>
              <a:t>                             ( Madre Teresa )</a:t>
            </a:r>
            <a:endParaRPr lang="it-IT" sz="23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569465" y="365761"/>
            <a:ext cx="53762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                            Salmo 28</a:t>
            </a:r>
          </a:p>
          <a:p>
            <a:pPr algn="ctr"/>
            <a:r>
              <a:rPr lang="it-IT" dirty="0" smtClean="0"/>
              <a:t> 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A te grido, Signore, mia roccia,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con me non tacere: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se tu non mi parli,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sono come chi scende nella fossa.</a:t>
            </a:r>
          </a:p>
          <a:p>
            <a:pPr algn="ctr"/>
            <a:r>
              <a:rPr lang="it-IT" sz="12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 Ascolta la voce della mia supplica,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quando a te grido aiuto,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quando alzo le mie mani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verso il tuo santo tempio.</a:t>
            </a:r>
          </a:p>
          <a:p>
            <a:pPr algn="ctr"/>
            <a:r>
              <a:rPr lang="it-IT" sz="12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 Non trascinarmi via con malvagi e malfattori,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che parlano di pace al loro prossimo,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ma hanno la malizia nel cuore. [...]</a:t>
            </a:r>
          </a:p>
          <a:p>
            <a:pPr algn="ctr"/>
            <a:r>
              <a:rPr lang="it-IT" sz="1200" baseline="30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 Sia benedetto il Signore,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che ha dato ascolto alla voce della mia supplica.</a:t>
            </a:r>
          </a:p>
          <a:p>
            <a:pPr algn="ctr"/>
            <a:r>
              <a:rPr lang="it-IT" sz="1200" baseline="30000" dirty="0" smtClean="0">
                <a:latin typeface="Arial" pitchFamily="34" charset="0"/>
                <a:cs typeface="Arial" pitchFamily="34" charset="0"/>
              </a:rPr>
              <a:t>7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 Il Signore è mia forza e mio scudo,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in lui ha confidato il mio cuore.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Mi ha dato aiuto: esulta il mio cuore,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con il mio canto voglio rendergli grazie.</a:t>
            </a:r>
          </a:p>
          <a:p>
            <a:pPr algn="ctr"/>
            <a:r>
              <a:rPr lang="it-IT" sz="1200" baseline="300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 Forza è il Signore per il suo popolo,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rifugio di salvezza per il suo consacrato.</a:t>
            </a:r>
          </a:p>
          <a:p>
            <a:pPr algn="ctr"/>
            <a:r>
              <a:rPr lang="it-IT" sz="1200" baseline="30000" dirty="0" smtClean="0">
                <a:latin typeface="Arial" pitchFamily="34" charset="0"/>
                <a:cs typeface="Arial" pitchFamily="34" charset="0"/>
              </a:rPr>
              <a:t>9</a:t>
            </a:r>
            <a:r>
              <a:rPr lang="it-IT" sz="1200" dirty="0" smtClean="0">
                <a:latin typeface="Arial" pitchFamily="34" charset="0"/>
                <a:cs typeface="Arial" pitchFamily="34" charset="0"/>
              </a:rPr>
              <a:t> Salva il tuo popolo e benedici la tua eredità,</a:t>
            </a:r>
            <a:br>
              <a:rPr lang="it-IT" sz="1200" dirty="0" smtClean="0">
                <a:latin typeface="Arial" pitchFamily="34" charset="0"/>
                <a:cs typeface="Arial" pitchFamily="34" charset="0"/>
              </a:rPr>
            </a:br>
            <a:r>
              <a:rPr lang="it-IT" sz="1200" dirty="0" smtClean="0">
                <a:latin typeface="Arial" pitchFamily="34" charset="0"/>
                <a:cs typeface="Arial" pitchFamily="34" charset="0"/>
              </a:rPr>
              <a:t>sii loro pastore e sostegno per sempre.</a:t>
            </a:r>
          </a:p>
          <a:p>
            <a:pPr algn="ctr"/>
            <a:r>
              <a:rPr lang="it-IT" sz="1200" dirty="0" smtClean="0">
                <a:latin typeface="Arial" pitchFamily="34" charset="0"/>
                <a:cs typeface="Arial" pitchFamily="34" charset="0"/>
              </a:rPr>
              <a:t>A te grido, Signore ....</a:t>
            </a:r>
          </a:p>
          <a:p>
            <a:pPr algn="ctr"/>
            <a:r>
              <a:rPr lang="it-IT" sz="1200" dirty="0" smtClean="0">
                <a:latin typeface="Arial" pitchFamily="34" charset="0"/>
                <a:cs typeface="Arial" pitchFamily="34" charset="0"/>
              </a:rPr>
              <a:t>Ascolta la voce della mia supplica ....</a:t>
            </a:r>
          </a:p>
          <a:p>
            <a:pPr algn="ctr"/>
            <a:r>
              <a:rPr lang="it-IT" sz="1200" dirty="0" smtClean="0">
                <a:latin typeface="Arial" pitchFamily="34" charset="0"/>
                <a:cs typeface="Arial" pitchFamily="34" charset="0"/>
              </a:rPr>
              <a:t>Il Signore è la mia forza .....</a:t>
            </a:r>
          </a:p>
          <a:p>
            <a:r>
              <a:rPr lang="it-IT" sz="1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41302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oli">
  <a:themeElements>
    <a:clrScheme name="Angoli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ol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oli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Angoli.thmx</Template>
  <TotalTime>489</TotalTime>
  <Words>425</Words>
  <Application>Microsoft Office PowerPoint</Application>
  <PresentationFormat>Presentazione su schermo (4:3)</PresentationFormat>
  <Paragraphs>117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Angoli</vt:lpstr>
      <vt:lpstr>SOTTO</vt:lpstr>
      <vt:lpstr>La vita si racconta</vt:lpstr>
      <vt:lpstr>La parola illumina la vita</vt:lpstr>
      <vt:lpstr>La vita cambia ...</vt:lpstr>
      <vt:lpstr>RIFLESSI DI CULTURA</vt:lpstr>
      <vt:lpstr>RIFLESSI DI CULTURA</vt:lpstr>
      <vt:lpstr>APPUNTI</vt:lpstr>
    </vt:vector>
  </TitlesOfParts>
  <Company>Sara Iotti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SOTTO</dc:title>
  <dc:creator>Sara Iotti</dc:creator>
  <cp:lastModifiedBy>Andrea AC. Cavazzoni</cp:lastModifiedBy>
  <cp:revision>33</cp:revision>
  <dcterms:created xsi:type="dcterms:W3CDTF">2016-07-29T06:12:39Z</dcterms:created>
  <dcterms:modified xsi:type="dcterms:W3CDTF">2016-09-20T13:51:13Z</dcterms:modified>
</cp:coreProperties>
</file>