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1" r:id="rId4"/>
    <p:sldId id="260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820"/>
    <a:srgbClr val="3AABC4"/>
    <a:srgbClr val="0686B7"/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D078B-29F6-274E-9007-9A22B6031150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74C5A-EB53-5548-85D4-91F417457F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994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74C5A-EB53-5548-85D4-91F417457FA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4619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Allegato03.pdf" TargetMode="External"/><Relationship Id="rId13" Type="http://schemas.openxmlformats.org/officeDocument/2006/relationships/image" Target="../media/image8.png"/><Relationship Id="rId3" Type="http://schemas.openxmlformats.org/officeDocument/2006/relationships/hyperlink" Target="AllegatoA.pdf" TargetMode="External"/><Relationship Id="rId7" Type="http://schemas.openxmlformats.org/officeDocument/2006/relationships/hyperlink" Target="https://youtu.be/Qh9AoFsVE8E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jB12oCul730" TargetMode="External"/><Relationship Id="rId11" Type="http://schemas.openxmlformats.org/officeDocument/2006/relationships/image" Target="../media/image6.png"/><Relationship Id="rId5" Type="http://schemas.openxmlformats.org/officeDocument/2006/relationships/hyperlink" Target="Allegato02.pdf" TargetMode="External"/><Relationship Id="rId10" Type="http://schemas.openxmlformats.org/officeDocument/2006/relationships/hyperlink" Target="Allegato05.pdf" TargetMode="External"/><Relationship Id="rId4" Type="http://schemas.openxmlformats.org/officeDocument/2006/relationships/hyperlink" Target="Allegato01.pdf" TargetMode="External"/><Relationship Id="rId9" Type="http://schemas.openxmlformats.org/officeDocument/2006/relationships/hyperlink" Target="Allegato04.pdf" TargetMode="Externa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07.pdf" TargetMode="External"/><Relationship Id="rId7" Type="http://schemas.openxmlformats.org/officeDocument/2006/relationships/image" Target="../media/image10.png"/><Relationship Id="rId2" Type="http://schemas.openxmlformats.org/officeDocument/2006/relationships/hyperlink" Target="Allegato06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10.pdf" TargetMode="External"/><Relationship Id="rId5" Type="http://schemas.openxmlformats.org/officeDocument/2006/relationships/hyperlink" Target="Allegato09.pdf" TargetMode="External"/><Relationship Id="rId4" Type="http://schemas.openxmlformats.org/officeDocument/2006/relationships/hyperlink" Target="Allegato08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sabetania.net/index.php?option=com_content&amp;view=article&amp;id=1&amp;Itemid=159" TargetMode="External"/><Relationship Id="rId13" Type="http://schemas.openxmlformats.org/officeDocument/2006/relationships/image" Target="../media/image13.png"/><Relationship Id="rId3" Type="http://schemas.openxmlformats.org/officeDocument/2006/relationships/hyperlink" Target="AllegatoB.pdf" TargetMode="External"/><Relationship Id="rId7" Type="http://schemas.openxmlformats.org/officeDocument/2006/relationships/hyperlink" Target="http://www.casadellacarita.it/" TargetMode="Externa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13_14.pdf" TargetMode="External"/><Relationship Id="rId11" Type="http://schemas.openxmlformats.org/officeDocument/2006/relationships/image" Target="../media/image5.png"/><Relationship Id="rId5" Type="http://schemas.openxmlformats.org/officeDocument/2006/relationships/hyperlink" Target="Allegato12.pdf" TargetMode="External"/><Relationship Id="rId10" Type="http://schemas.openxmlformats.org/officeDocument/2006/relationships/image" Target="../media/image11.png"/><Relationship Id="rId4" Type="http://schemas.openxmlformats.org/officeDocument/2006/relationships/hyperlink" Target="Allegato11.pdf" TargetMode="External"/><Relationship Id="rId9" Type="http://schemas.openxmlformats.org/officeDocument/2006/relationships/hyperlink" Target="Allegato15.pdf" TargetMode="External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hyperlink" Target="Allegato17.pdf" TargetMode="External"/><Relationship Id="rId7" Type="http://schemas.openxmlformats.org/officeDocument/2006/relationships/hyperlink" Target="Allegato21.pdf" TargetMode="External"/><Relationship Id="rId2" Type="http://schemas.openxmlformats.org/officeDocument/2006/relationships/hyperlink" Target="Allegato16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20.pdf" TargetMode="External"/><Relationship Id="rId5" Type="http://schemas.openxmlformats.org/officeDocument/2006/relationships/hyperlink" Target="Allegato19.pdf" TargetMode="External"/><Relationship Id="rId4" Type="http://schemas.openxmlformats.org/officeDocument/2006/relationships/hyperlink" Target="Allegato18.pdf" TargetMode="External"/><Relationship Id="rId9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9140000">
            <a:off x="1507125" y="2935937"/>
            <a:ext cx="2806067" cy="1204306"/>
          </a:xfrm>
        </p:spPr>
        <p:txBody>
          <a:bodyPr/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SOTTO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393184" y="5746197"/>
            <a:ext cx="4301452" cy="1010170"/>
          </a:xfrm>
        </p:spPr>
        <p:txBody>
          <a:bodyPr>
            <a:noAutofit/>
          </a:bodyPr>
          <a:lstStyle/>
          <a:p>
            <a:pPr algn="r"/>
            <a:r>
              <a:rPr lang="it-IT" sz="2800" b="1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QUARTA TAPPA</a:t>
            </a:r>
          </a:p>
          <a:p>
            <a:pPr algn="r"/>
            <a:r>
              <a:rPr lang="it-IT" sz="2400" b="1" dirty="0" smtClean="0">
                <a:solidFill>
                  <a:srgbClr val="FFC913"/>
                </a:solidFill>
                <a:latin typeface="Arial Rounded MT Bold"/>
                <a:cs typeface="Arial Rounded MT Bold"/>
              </a:rPr>
              <a:t>Vedranno Dio</a:t>
            </a:r>
            <a:endParaRPr lang="it-IT" sz="2400" b="1" dirty="0">
              <a:solidFill>
                <a:srgbClr val="FFC91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4" name="CasellaDiTesto 3"/>
          <p:cNvSpPr txBox="1"/>
          <p:nvPr/>
        </p:nvSpPr>
        <p:spPr>
          <a:xfrm rot="8291082">
            <a:off x="2140832" y="3749801"/>
            <a:ext cx="2927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SOPRA</a:t>
            </a:r>
            <a:endParaRPr lang="it-IT" sz="6000" b="1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dirty="0" smtClean="0">
                <a:solidFill>
                  <a:schemeClr val="accent3">
                    <a:lumMod val="75000"/>
                  </a:schemeClr>
                </a:solidFill>
              </a:rPr>
              <a:t>Azione Cattolica </a:t>
            </a:r>
            <a:r>
              <a:rPr lang="it-IT" sz="1800" dirty="0">
                <a:solidFill>
                  <a:schemeClr val="accent3">
                    <a:lumMod val="75000"/>
                  </a:schemeClr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587" y="4964744"/>
            <a:ext cx="2227682" cy="1709616"/>
          </a:xfrm>
          <a:prstGeom prst="rect">
            <a:avLst/>
          </a:prstGeom>
          <a:ln w="22225">
            <a:solidFill>
              <a:schemeClr val="accent2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3444485" y="418127"/>
            <a:ext cx="5601825" cy="4401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bg1"/>
                </a:solidFill>
              </a:rPr>
              <a:t>Ci fermiamo </a:t>
            </a:r>
            <a:r>
              <a:rPr lang="it-IT" sz="1400" dirty="0" smtClean="0">
                <a:solidFill>
                  <a:schemeClr val="bg1"/>
                </a:solidFill>
              </a:rPr>
              <a:t>ora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sulla scena </a:t>
            </a:r>
            <a:r>
              <a:rPr lang="it-IT" sz="1400" dirty="0">
                <a:solidFill>
                  <a:schemeClr val="bg1"/>
                </a:solidFill>
              </a:rPr>
              <a:t>del </a:t>
            </a:r>
            <a:r>
              <a:rPr lang="it-IT" sz="1400" dirty="0" smtClean="0">
                <a:solidFill>
                  <a:schemeClr val="bg1"/>
                </a:solidFill>
              </a:rPr>
              <a:t>Vangelo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di Marco 14,3-9 in cui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una donna versa del profumo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molto prezioso sul capo di Gesù</a:t>
            </a:r>
          </a:p>
          <a:p>
            <a:pPr algn="r"/>
            <a:r>
              <a:rPr lang="it-IT" sz="1400" dirty="0">
                <a:solidFill>
                  <a:schemeClr val="bg1"/>
                </a:solidFill>
              </a:rPr>
              <a:t>m</a:t>
            </a:r>
            <a:r>
              <a:rPr lang="it-IT" sz="1400" dirty="0" smtClean="0">
                <a:solidFill>
                  <a:schemeClr val="bg1"/>
                </a:solidFill>
              </a:rPr>
              <a:t>entre si trova ad un banchetto a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Betania in casa di Simone il lebbroso.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Gesù dice che quella donna, di cui non si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sa nulla, sta facendo </a:t>
            </a:r>
            <a:r>
              <a:rPr lang="it-IT" sz="1400" dirty="0">
                <a:solidFill>
                  <a:schemeClr val="bg1"/>
                </a:solidFill>
              </a:rPr>
              <a:t>un’opera </a:t>
            </a:r>
            <a:r>
              <a:rPr lang="it-IT" sz="1400" dirty="0" smtClean="0">
                <a:solidFill>
                  <a:schemeClr val="bg1"/>
                </a:solidFill>
              </a:rPr>
              <a:t>bella: </a:t>
            </a:r>
            <a:r>
              <a:rPr lang="it-IT" sz="1400" dirty="0">
                <a:solidFill>
                  <a:schemeClr val="bg1"/>
                </a:solidFill>
              </a:rPr>
              <a:t>versa </a:t>
            </a:r>
            <a:endParaRPr lang="it-IT" sz="1400" dirty="0" smtClean="0">
              <a:solidFill>
                <a:schemeClr val="bg1"/>
              </a:solidFill>
            </a:endParaRPr>
          </a:p>
          <a:p>
            <a:pPr algn="r"/>
            <a:r>
              <a:rPr lang="it-IT" sz="1400" dirty="0">
                <a:solidFill>
                  <a:schemeClr val="bg1"/>
                </a:solidFill>
              </a:rPr>
              <a:t>s</a:t>
            </a:r>
            <a:r>
              <a:rPr lang="it-IT" sz="1400" dirty="0" smtClean="0">
                <a:solidFill>
                  <a:schemeClr val="bg1"/>
                </a:solidFill>
              </a:rPr>
              <a:t>ul Suo capo l'olio </a:t>
            </a:r>
            <a:r>
              <a:rPr lang="it-IT" sz="1400" dirty="0">
                <a:solidFill>
                  <a:schemeClr val="bg1"/>
                </a:solidFill>
              </a:rPr>
              <a:t>per la </a:t>
            </a:r>
            <a:r>
              <a:rPr lang="it-IT" sz="1400" dirty="0" smtClean="0">
                <a:solidFill>
                  <a:schemeClr val="bg1"/>
                </a:solidFill>
              </a:rPr>
              <a:t>Sua </a:t>
            </a:r>
            <a:r>
              <a:rPr lang="it-IT" sz="1400" dirty="0">
                <a:solidFill>
                  <a:schemeClr val="bg1"/>
                </a:solidFill>
              </a:rPr>
              <a:t>"</a:t>
            </a:r>
            <a:r>
              <a:rPr lang="it-IT" sz="1400" dirty="0" smtClean="0">
                <a:solidFill>
                  <a:schemeClr val="bg1"/>
                </a:solidFill>
              </a:rPr>
              <a:t>consacrazione”.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Lui </a:t>
            </a:r>
            <a:r>
              <a:rPr lang="it-IT" sz="1400" dirty="0">
                <a:solidFill>
                  <a:schemeClr val="bg1"/>
                </a:solidFill>
              </a:rPr>
              <a:t>è il Messia che sale sulla croce</a:t>
            </a:r>
            <a:r>
              <a:rPr lang="it-IT" sz="1400" dirty="0">
                <a:solidFill>
                  <a:srgbClr val="FFFFFF"/>
                </a:solidFill>
              </a:rPr>
              <a:t>.</a:t>
            </a:r>
            <a:r>
              <a:rPr lang="it-IT" sz="1400" dirty="0"/>
              <a:t> </a:t>
            </a:r>
            <a:r>
              <a:rPr lang="it-IT" sz="1400" dirty="0" smtClean="0">
                <a:solidFill>
                  <a:srgbClr val="FFFFFF"/>
                </a:solidFill>
              </a:rPr>
              <a:t>Lei </a:t>
            </a:r>
            <a:r>
              <a:rPr lang="it-IT" sz="1400" dirty="0" smtClean="0">
                <a:solidFill>
                  <a:schemeClr val="bg1"/>
                </a:solidFill>
              </a:rPr>
              <a:t>riconosce </a:t>
            </a:r>
          </a:p>
          <a:p>
            <a:pPr algn="r"/>
            <a:r>
              <a:rPr lang="it-IT" sz="1400" dirty="0">
                <a:solidFill>
                  <a:schemeClr val="bg1"/>
                </a:solidFill>
              </a:rPr>
              <a:t>i</a:t>
            </a:r>
            <a:r>
              <a:rPr lang="it-IT" sz="1400" dirty="0" smtClean="0">
                <a:solidFill>
                  <a:schemeClr val="bg1"/>
                </a:solidFill>
              </a:rPr>
              <a:t>n Lui la Sua vera missione, una vita spesa per amore.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Fino alla morte. Solo lei sa vedere Dio. 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Solo Lui sa vedere la purezza delle sue intenzioni.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 Il Vangelo ci vuol portare a diventare come questa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donna che ‘fa qualcosa’ per Gesù, che gli è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</a:rPr>
              <a:t>vicina come ‘</a:t>
            </a:r>
            <a:r>
              <a:rPr lang="it-IT" sz="1400" i="1" dirty="0" smtClean="0">
                <a:solidFill>
                  <a:schemeClr val="bg1"/>
                </a:solidFill>
              </a:rPr>
              <a:t>la sposa che ama </a:t>
            </a:r>
          </a:p>
          <a:p>
            <a:pPr algn="r"/>
            <a:r>
              <a:rPr lang="it-IT" sz="1400" i="1" dirty="0" smtClean="0">
                <a:solidFill>
                  <a:schemeClr val="bg1"/>
                </a:solidFill>
              </a:rPr>
              <a:t>lo sposo con lo stesso amore’.</a:t>
            </a:r>
          </a:p>
          <a:p>
            <a:pPr algn="r"/>
            <a:r>
              <a:rPr lang="it-IT" sz="1400" b="1" dirty="0" smtClean="0">
                <a:solidFill>
                  <a:schemeClr val="bg1"/>
                </a:solidFill>
              </a:rPr>
              <a:t>Questa donna rappresenta il frutto maturo del Vangel</a:t>
            </a:r>
            <a:r>
              <a:rPr lang="it-IT" sz="1400" dirty="0" smtClean="0">
                <a:solidFill>
                  <a:schemeClr val="bg1"/>
                </a:solidFill>
              </a:rPr>
              <a:t>o.</a:t>
            </a:r>
          </a:p>
          <a:p>
            <a:pPr algn="r"/>
            <a:r>
              <a:rPr lang="it-IT" sz="1400" dirty="0" smtClean="0">
                <a:solidFill>
                  <a:schemeClr val="accent2"/>
                </a:solidFill>
              </a:rPr>
              <a:t>Riusciamo a </a:t>
            </a:r>
            <a:r>
              <a:rPr lang="it-IT" sz="1400" i="1" dirty="0" smtClean="0">
                <a:solidFill>
                  <a:srgbClr val="FFC913"/>
                </a:solidFill>
              </a:rPr>
              <a:t>vedere oltre </a:t>
            </a:r>
            <a:r>
              <a:rPr lang="it-IT" sz="1400" dirty="0" smtClean="0">
                <a:solidFill>
                  <a:schemeClr val="accent2"/>
                </a:solidFill>
              </a:rPr>
              <a:t>come la donna di Betania?</a:t>
            </a:r>
            <a:r>
              <a:rPr lang="it-IT" sz="1400" b="1" dirty="0" smtClean="0">
                <a:solidFill>
                  <a:schemeClr val="accent2"/>
                </a:solidFill>
              </a:rPr>
              <a:t> Come Gesù?</a:t>
            </a:r>
          </a:p>
        </p:txBody>
      </p:sp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529" y="1161141"/>
            <a:ext cx="1143001" cy="114300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7282" y="298407"/>
            <a:ext cx="4132095" cy="548640"/>
          </a:xfrm>
        </p:spPr>
        <p:txBody>
          <a:bodyPr/>
          <a:lstStyle/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LA VITA SI RACCONTA</a:t>
            </a:r>
            <a:endParaRPr lang="it-IT" dirty="0">
              <a:solidFill>
                <a:schemeClr val="accent2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2696" y="1582174"/>
            <a:ext cx="7124432" cy="3382539"/>
          </a:xfrm>
        </p:spPr>
        <p:txBody>
          <a:bodyPr>
            <a:normAutofit fontScale="25000" lnSpcReduction="20000"/>
          </a:bodyPr>
          <a:lstStyle/>
          <a:p>
            <a:pPr>
              <a:buFont typeface="Wingdings" charset="2"/>
              <a:buChar char="v"/>
            </a:pPr>
            <a:r>
              <a:rPr lang="it-IT" sz="6400" dirty="0" smtClean="0">
                <a:solidFill>
                  <a:schemeClr val="accent3">
                    <a:lumMod val="75000"/>
                  </a:schemeClr>
                </a:solidFill>
              </a:rPr>
              <a:t>Il taccuino </a:t>
            </a:r>
            <a:r>
              <a:rPr lang="it-IT" sz="6400" dirty="0" smtClean="0">
                <a:solidFill>
                  <a:schemeClr val="bg2">
                    <a:lumMod val="50000"/>
                  </a:schemeClr>
                </a:solidFill>
                <a:hlinkClick r:id="rId3" action="ppaction://hlinkfile"/>
              </a:rPr>
              <a:t>(Allegato A)</a:t>
            </a:r>
            <a:r>
              <a:rPr lang="it-IT" sz="6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0" indent="0"/>
            <a:endParaRPr lang="it-IT" sz="6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/>
            <a:endParaRPr lang="it-IT" sz="6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charset="2"/>
              <a:buChar char="v"/>
            </a:pPr>
            <a:r>
              <a:rPr lang="it-IT" sz="6400" dirty="0" smtClean="0">
                <a:solidFill>
                  <a:schemeClr val="accent3">
                    <a:lumMod val="75000"/>
                  </a:schemeClr>
                </a:solidFill>
              </a:rPr>
              <a:t>Una dinamica </a:t>
            </a:r>
            <a:r>
              <a:rPr lang="it-IT" sz="6400" dirty="0" smtClean="0">
                <a:solidFill>
                  <a:srgbClr val="5B7378"/>
                </a:solidFill>
                <a:hlinkClick r:id="rId4" action="ppaction://hlinkfile"/>
              </a:rPr>
              <a:t>(Allegato 1)</a:t>
            </a:r>
            <a:r>
              <a:rPr lang="it-IT" sz="6400" dirty="0" smtClean="0">
                <a:solidFill>
                  <a:srgbClr val="5B7378"/>
                </a:solidFill>
              </a:rPr>
              <a:t> </a:t>
            </a:r>
          </a:p>
          <a:p>
            <a:pPr marL="0" indent="0"/>
            <a:endParaRPr lang="it-IT" sz="64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/>
            <a:endParaRPr lang="it-IT" sz="64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charset="2"/>
              <a:buChar char="v"/>
            </a:pPr>
            <a:r>
              <a:rPr lang="it-IT" sz="6400" dirty="0" smtClean="0">
                <a:solidFill>
                  <a:schemeClr val="accent3">
                    <a:lumMod val="75000"/>
                  </a:schemeClr>
                </a:solidFill>
              </a:rPr>
              <a:t>Due brevissimi video </a:t>
            </a:r>
            <a:r>
              <a:rPr lang="it-IT" sz="6400" dirty="0" smtClean="0"/>
              <a:t>sul “guardare oltre le apparenze”</a:t>
            </a:r>
            <a:r>
              <a:rPr lang="it-IT" sz="6400" dirty="0" smtClean="0">
                <a:solidFill>
                  <a:schemeClr val="accent3"/>
                </a:solidFill>
              </a:rPr>
              <a:t> </a:t>
            </a:r>
            <a:r>
              <a:rPr lang="it-IT" sz="6400" dirty="0">
                <a:solidFill>
                  <a:srgbClr val="5B7378"/>
                </a:solidFill>
              </a:rPr>
              <a:t>(</a:t>
            </a:r>
            <a:r>
              <a:rPr lang="it-IT" sz="6400" dirty="0">
                <a:solidFill>
                  <a:srgbClr val="5B7378"/>
                </a:solidFill>
                <a:hlinkClick r:id="rId5" action="ppaction://hlinkfile"/>
              </a:rPr>
              <a:t>Allegato </a:t>
            </a:r>
            <a:r>
              <a:rPr lang="it-IT" sz="6400" dirty="0" smtClean="0">
                <a:solidFill>
                  <a:srgbClr val="5B7378"/>
                </a:solidFill>
                <a:hlinkClick r:id="rId5" action="ppaction://hlinkfile"/>
              </a:rPr>
              <a:t>2)</a:t>
            </a:r>
            <a:r>
              <a:rPr lang="it-IT" sz="6400" dirty="0" smtClean="0">
                <a:solidFill>
                  <a:srgbClr val="5B7378"/>
                </a:solidFill>
              </a:rPr>
              <a:t> </a:t>
            </a:r>
            <a:endParaRPr lang="it-IT" sz="6400" dirty="0" smtClean="0">
              <a:solidFill>
                <a:schemeClr val="accent3"/>
              </a:solidFill>
            </a:endParaRPr>
          </a:p>
          <a:p>
            <a:pPr marL="0" indent="0"/>
            <a:r>
              <a:rPr lang="it-IT" sz="4800" i="1" dirty="0" smtClean="0"/>
              <a:t>         </a:t>
            </a:r>
            <a:r>
              <a:rPr lang="fi-FI" sz="4800" dirty="0" smtClean="0">
                <a:hlinkClick r:id="rId6"/>
              </a:rPr>
              <a:t>https</a:t>
            </a:r>
            <a:r>
              <a:rPr lang="fi-FI" sz="4800" dirty="0">
                <a:hlinkClick r:id="rId6"/>
              </a:rPr>
              <a:t>://youtu.be/</a:t>
            </a:r>
            <a:r>
              <a:rPr lang="fi-FI" sz="4800" dirty="0" smtClean="0">
                <a:hlinkClick r:id="rId6"/>
              </a:rPr>
              <a:t>jB12oCul730</a:t>
            </a:r>
            <a:endParaRPr lang="fi-FI" sz="4800" dirty="0" smtClean="0"/>
          </a:p>
          <a:p>
            <a:pPr marL="0" indent="0"/>
            <a:r>
              <a:rPr lang="fi-FI" sz="4800" dirty="0" smtClean="0"/>
              <a:t>         </a:t>
            </a:r>
            <a:r>
              <a:rPr lang="fi-FI" sz="4800" dirty="0" smtClean="0">
                <a:hlinkClick r:id="rId7"/>
              </a:rPr>
              <a:t>https</a:t>
            </a:r>
            <a:r>
              <a:rPr lang="fi-FI" sz="4800" dirty="0">
                <a:hlinkClick r:id="rId7"/>
              </a:rPr>
              <a:t>://youtu.be/Qh9AoFsVE8E</a:t>
            </a:r>
            <a:endParaRPr lang="it-IT" sz="4800" dirty="0"/>
          </a:p>
          <a:p>
            <a:pPr marL="0" indent="0"/>
            <a:r>
              <a:rPr lang="it-IT" sz="4800" dirty="0"/>
              <a:t> </a:t>
            </a:r>
            <a:r>
              <a:rPr lang="it-IT" sz="4800" dirty="0" smtClean="0"/>
              <a:t>       </a:t>
            </a:r>
            <a:r>
              <a:rPr lang="it-IT" sz="4800" i="1" dirty="0" smtClean="0"/>
              <a:t> (sono inglese, ma sono di immediata comprensione</a:t>
            </a:r>
            <a:r>
              <a:rPr lang="it-IT" sz="4800" dirty="0" smtClean="0"/>
              <a:t>)</a:t>
            </a:r>
            <a:endParaRPr lang="pl-PL" sz="4800" dirty="0" smtClean="0">
              <a:solidFill>
                <a:srgbClr val="000000"/>
              </a:solidFill>
            </a:endParaRPr>
          </a:p>
          <a:p>
            <a:pPr marL="0" indent="0"/>
            <a:endParaRPr lang="pl-PL" sz="6400" dirty="0">
              <a:solidFill>
                <a:srgbClr val="000000"/>
              </a:solidFill>
            </a:endParaRPr>
          </a:p>
          <a:p>
            <a:pPr>
              <a:buFont typeface="Wingdings" charset="2"/>
              <a:buChar char="v"/>
            </a:pPr>
            <a:r>
              <a:rPr lang="pl-PL" sz="6400" dirty="0">
                <a:solidFill>
                  <a:srgbClr val="0686B7"/>
                </a:solidFill>
              </a:rPr>
              <a:t>Stereogrammi</a:t>
            </a:r>
            <a:r>
              <a:rPr lang="pl-PL" sz="6400" dirty="0">
                <a:solidFill>
                  <a:srgbClr val="000000"/>
                </a:solidFill>
              </a:rPr>
              <a:t> </a:t>
            </a:r>
            <a:r>
              <a:rPr lang="pl-PL" sz="6400" dirty="0" smtClean="0">
                <a:solidFill>
                  <a:srgbClr val="7F7F7F"/>
                </a:solidFill>
              </a:rPr>
              <a:t>(</a:t>
            </a:r>
            <a:r>
              <a:rPr lang="pl-PL" sz="6400" dirty="0" smtClean="0">
                <a:solidFill>
                  <a:srgbClr val="7F7F7F"/>
                </a:solidFill>
                <a:hlinkClick r:id="rId8" action="ppaction://hlinkfile"/>
              </a:rPr>
              <a:t>Allegat</a:t>
            </a:r>
            <a:r>
              <a:rPr lang="it-IT" sz="6400" dirty="0" smtClean="0">
                <a:solidFill>
                  <a:srgbClr val="7F7F7F"/>
                </a:solidFill>
                <a:hlinkClick r:id="rId8" action="ppaction://hlinkfile"/>
              </a:rPr>
              <a:t>i</a:t>
            </a:r>
            <a:r>
              <a:rPr lang="pl-PL" sz="6400" dirty="0" smtClean="0">
                <a:solidFill>
                  <a:srgbClr val="7F7F7F"/>
                </a:solidFill>
                <a:hlinkClick r:id="rId8" action="ppaction://hlinkfile"/>
              </a:rPr>
              <a:t> </a:t>
            </a:r>
            <a:r>
              <a:rPr lang="it-IT" sz="6400" dirty="0" smtClean="0">
                <a:solidFill>
                  <a:srgbClr val="7F7F7F"/>
                </a:solidFill>
                <a:hlinkClick r:id="rId8" action="ppaction://hlinkfile"/>
              </a:rPr>
              <a:t>3 </a:t>
            </a:r>
            <a:r>
              <a:rPr lang="it-IT" sz="6400" dirty="0" smtClean="0">
                <a:solidFill>
                  <a:srgbClr val="7F7F7F"/>
                </a:solidFill>
              </a:rPr>
              <a:t>e </a:t>
            </a:r>
            <a:r>
              <a:rPr lang="it-IT" sz="6400" dirty="0" smtClean="0">
                <a:solidFill>
                  <a:srgbClr val="7F7F7F"/>
                </a:solidFill>
                <a:hlinkClick r:id="rId9" action="ppaction://hlinkfile"/>
              </a:rPr>
              <a:t>4)</a:t>
            </a:r>
            <a:r>
              <a:rPr lang="it-IT" sz="6400" dirty="0" smtClean="0">
                <a:solidFill>
                  <a:srgbClr val="7F7F7F"/>
                </a:solidFill>
              </a:rPr>
              <a:t> </a:t>
            </a:r>
            <a:r>
              <a:rPr lang="it-IT" sz="6400" dirty="0" smtClean="0">
                <a:solidFill>
                  <a:srgbClr val="000000"/>
                </a:solidFill>
              </a:rPr>
              <a:t>e </a:t>
            </a:r>
            <a:r>
              <a:rPr lang="it-IT" sz="6400" dirty="0" smtClean="0">
                <a:solidFill>
                  <a:srgbClr val="08A1D9"/>
                </a:solidFill>
              </a:rPr>
              <a:t>riflessione </a:t>
            </a:r>
            <a:r>
              <a:rPr lang="it-IT" sz="6400" dirty="0" smtClean="0"/>
              <a:t>sul “</a:t>
            </a:r>
            <a:r>
              <a:rPr lang="it-IT" sz="6400" dirty="0" smtClean="0">
                <a:solidFill>
                  <a:srgbClr val="000000"/>
                </a:solidFill>
              </a:rPr>
              <a:t>vedere oltre” </a:t>
            </a:r>
            <a:r>
              <a:rPr lang="it-IT" sz="6400" dirty="0" smtClean="0">
                <a:solidFill>
                  <a:schemeClr val="bg1">
                    <a:lumMod val="50000"/>
                  </a:schemeClr>
                </a:solidFill>
                <a:hlinkClick r:id="rId10" action="ppaction://hlinkfile"/>
              </a:rPr>
              <a:t>(Allegato 5)</a:t>
            </a:r>
            <a:endParaRPr lang="it-IT" sz="6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/>
            <a:endParaRPr lang="it-IT" sz="64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/>
            <a:endParaRPr lang="pl-PL" sz="6400" dirty="0" smtClean="0">
              <a:solidFill>
                <a:srgbClr val="000000"/>
              </a:solidFill>
            </a:endParaRPr>
          </a:p>
          <a:p>
            <a:pPr marL="0" indent="0"/>
            <a:endParaRPr lang="pl-PL" sz="1200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v"/>
            </a:pP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charset="2"/>
              <a:buChar char="v"/>
            </a:pP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967282" y="972048"/>
            <a:ext cx="4476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Alcuni spunti da cui far partire la riflessione: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635529" y="5986560"/>
            <a:ext cx="5363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</a:rPr>
              <a:t>Nella vita quotidiana, a volte, facciamo fatica a vedere il bello intorno a noi</a:t>
            </a:r>
            <a:r>
              <a:rPr lang="it-IT" sz="1400" dirty="0">
                <a:solidFill>
                  <a:schemeClr val="bg1"/>
                </a:solidFill>
              </a:rPr>
              <a:t> </a:t>
            </a:r>
            <a:r>
              <a:rPr lang="it-IT" sz="1400" dirty="0" smtClean="0">
                <a:solidFill>
                  <a:schemeClr val="bg1"/>
                </a:solidFill>
              </a:rPr>
              <a:t>e la nostra vita ci sembra SOTTOSOPRA. </a:t>
            </a:r>
            <a:r>
              <a:rPr lang="it-IT" sz="1400" dirty="0" smtClean="0">
                <a:solidFill>
                  <a:schemeClr val="accent2"/>
                </a:solidFill>
              </a:rPr>
              <a:t>Sappiamo capovolgere il nostro sguardo e vedere oltre ciò che appare a prima vista</a:t>
            </a:r>
            <a:r>
              <a:rPr lang="it-IT" sz="1400" dirty="0" smtClean="0">
                <a:solidFill>
                  <a:srgbClr val="F96A1B"/>
                </a:solidFill>
              </a:rPr>
              <a:t>? </a:t>
            </a:r>
            <a:endParaRPr lang="it-IT" sz="1400" dirty="0">
              <a:solidFill>
                <a:srgbClr val="F96A1B"/>
              </a:solidFill>
            </a:endParaRP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5529" y="2304142"/>
            <a:ext cx="1106933" cy="734727"/>
          </a:xfrm>
          <a:prstGeom prst="rect">
            <a:avLst/>
          </a:prstGeom>
          <a:ln w="15875">
            <a:solidFill>
              <a:srgbClr val="FFE820"/>
            </a:solidFill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918228">
            <a:off x="7905732" y="3775529"/>
            <a:ext cx="832794" cy="830943"/>
          </a:xfrm>
          <a:prstGeom prst="rect">
            <a:avLst/>
          </a:prstGeom>
          <a:ln w="15875"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51824" y="4142841"/>
            <a:ext cx="918029" cy="722086"/>
          </a:xfrm>
          <a:prstGeom prst="rect">
            <a:avLst/>
          </a:prstGeom>
          <a:ln w="15875">
            <a:solidFill>
              <a:srgbClr val="FFE820"/>
            </a:solidFill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36692" y="2715121"/>
            <a:ext cx="1333161" cy="828924"/>
          </a:xfrm>
          <a:prstGeom prst="rect">
            <a:avLst/>
          </a:prstGeom>
          <a:ln w="15875">
            <a:solidFill>
              <a:srgbClr val="FF6600"/>
            </a:solidFill>
          </a:ln>
        </p:spPr>
      </p:pic>
    </p:spTree>
    <p:extLst>
      <p:ext uri="{BB962C8B-B14F-4D97-AF65-F5344CB8AC3E}">
        <p14:creationId xmlns:p14="http://schemas.microsoft.com/office/powerpoint/2010/main" val="2734942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1828" y="1150009"/>
            <a:ext cx="8237671" cy="372134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La Parola: Matteo 26,1-13 </a:t>
            </a:r>
            <a:r>
              <a:rPr lang="it-IT" dirty="0" smtClean="0">
                <a:solidFill>
                  <a:schemeClr val="bg1">
                    <a:lumMod val="65000"/>
                  </a:schemeClr>
                </a:solidFill>
                <a:hlinkClick r:id="rId2" action="ppaction://hlinkfile"/>
              </a:rPr>
              <a:t>(Allegato 6)</a:t>
            </a:r>
            <a:endParaRPr lang="it-IT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Che cosa dice la Parola alla mia vita </a:t>
            </a:r>
            <a:r>
              <a:rPr lang="it-IT" dirty="0" smtClean="0">
                <a:solidFill>
                  <a:srgbClr val="A6A6A6"/>
                </a:solidFill>
                <a:hlinkClick r:id="rId3" action="ppaction://hlinkfile"/>
              </a:rPr>
              <a:t>(Allegato </a:t>
            </a:r>
            <a:r>
              <a:rPr lang="it-IT" dirty="0">
                <a:solidFill>
                  <a:srgbClr val="A6A6A6"/>
                </a:solidFill>
                <a:hlinkClick r:id="rId3" action="ppaction://hlinkfile"/>
              </a:rPr>
              <a:t>7</a:t>
            </a:r>
            <a:r>
              <a:rPr lang="it-IT" dirty="0" smtClean="0">
                <a:solidFill>
                  <a:srgbClr val="A6A6A6"/>
                </a:solidFill>
                <a:hlinkClick r:id="rId3" action="ppaction://hlinkfile"/>
              </a:rPr>
              <a:t>)</a:t>
            </a:r>
            <a:endParaRPr lang="it-IT" dirty="0" smtClean="0">
              <a:solidFill>
                <a:srgbClr val="A6A6A6"/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Cosa </a:t>
            </a:r>
            <a:r>
              <a:rPr lang="it-IT" dirty="0">
                <a:solidFill>
                  <a:srgbClr val="0679A3"/>
                </a:solidFill>
              </a:rPr>
              <a:t>dice </a:t>
            </a:r>
            <a:r>
              <a:rPr lang="it-IT" dirty="0" smtClean="0">
                <a:solidFill>
                  <a:srgbClr val="0679A3"/>
                </a:solidFill>
              </a:rPr>
              <a:t>la Parola della mia vita </a:t>
            </a:r>
            <a:r>
              <a:rPr lang="it-IT" dirty="0" smtClean="0">
                <a:solidFill>
                  <a:srgbClr val="A6A6A6"/>
                </a:solidFill>
                <a:hlinkClick r:id="rId4" action="ppaction://hlinkfile"/>
              </a:rPr>
              <a:t>(</a:t>
            </a:r>
            <a:r>
              <a:rPr lang="it-IT" dirty="0">
                <a:solidFill>
                  <a:srgbClr val="A6A6A6"/>
                </a:solidFill>
                <a:hlinkClick r:id="rId4" action="ppaction://hlinkfile"/>
              </a:rPr>
              <a:t>Allegato 8</a:t>
            </a:r>
            <a:r>
              <a:rPr lang="it-IT" dirty="0" smtClean="0">
                <a:solidFill>
                  <a:srgbClr val="A6A6A6"/>
                </a:solidFill>
                <a:hlinkClick r:id="rId4" action="ppaction://hlinkfile"/>
              </a:rPr>
              <a:t>)</a:t>
            </a:r>
            <a:endParaRPr lang="it-IT" dirty="0" smtClean="0">
              <a:solidFill>
                <a:srgbClr val="A6A6A6"/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Dal Catechismo degli Adulti </a:t>
            </a:r>
            <a:r>
              <a:rPr lang="it-IT" dirty="0" smtClean="0">
                <a:solidFill>
                  <a:srgbClr val="A6A6A6"/>
                </a:solidFill>
                <a:hlinkClick r:id="rId5" action="ppaction://hlinkfile"/>
              </a:rPr>
              <a:t>(Allegato </a:t>
            </a:r>
            <a:r>
              <a:rPr lang="it-IT" dirty="0">
                <a:solidFill>
                  <a:srgbClr val="A6A6A6"/>
                </a:solidFill>
                <a:hlinkClick r:id="rId5" action="ppaction://hlinkfile"/>
              </a:rPr>
              <a:t>9</a:t>
            </a:r>
            <a:r>
              <a:rPr lang="it-IT" dirty="0" smtClean="0">
                <a:solidFill>
                  <a:srgbClr val="A6A6A6"/>
                </a:solidFill>
                <a:hlinkClick r:id="rId5" action="ppaction://hlinkfile"/>
              </a:rPr>
              <a:t>)</a:t>
            </a:r>
            <a:endParaRPr lang="it-IT" dirty="0" smtClean="0">
              <a:solidFill>
                <a:srgbClr val="A6A6A6"/>
              </a:solidFill>
            </a:endParaRPr>
          </a:p>
          <a:p>
            <a:pPr>
              <a:buFont typeface="Wingdings" charset="2"/>
              <a:buChar char="v"/>
            </a:pPr>
            <a:endParaRPr lang="it-IT" dirty="0" smtClean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pl-PL" dirty="0" err="1">
                <a:solidFill>
                  <a:srgbClr val="0679A3"/>
                </a:solidFill>
              </a:rPr>
              <a:t>Riflessione</a:t>
            </a:r>
            <a:r>
              <a:rPr lang="pl-PL" dirty="0">
                <a:solidFill>
                  <a:srgbClr val="0679A3"/>
                </a:solidFill>
              </a:rPr>
              <a:t>: </a:t>
            </a:r>
            <a:r>
              <a:rPr lang="pl-PL" dirty="0" err="1"/>
              <a:t>m</a:t>
            </a:r>
            <a:r>
              <a:rPr lang="pl-PL" dirty="0" err="1" smtClean="0"/>
              <a:t>essaggio</a:t>
            </a:r>
            <a:r>
              <a:rPr lang="pl-PL" dirty="0" smtClean="0"/>
              <a:t> di Papa Francesco </a:t>
            </a:r>
          </a:p>
          <a:p>
            <a:pPr marL="0" indent="0"/>
            <a:r>
              <a:rPr lang="pl-PL" dirty="0"/>
              <a:t> </a:t>
            </a:r>
            <a:r>
              <a:rPr lang="pl-PL" dirty="0" smtClean="0"/>
              <a:t>     "</a:t>
            </a:r>
            <a:r>
              <a:rPr lang="pl-PL" dirty="0" err="1" smtClean="0"/>
              <a:t>Beati</a:t>
            </a:r>
            <a:r>
              <a:rPr lang="pl-PL" dirty="0" smtClean="0"/>
              <a:t> </a:t>
            </a:r>
            <a:r>
              <a:rPr lang="pl-PL" dirty="0"/>
              <a:t>i </a:t>
            </a:r>
            <a:r>
              <a:rPr lang="pl-PL" dirty="0" err="1"/>
              <a:t>puri</a:t>
            </a:r>
            <a:r>
              <a:rPr lang="pl-PL" dirty="0"/>
              <a:t> di </a:t>
            </a:r>
            <a:r>
              <a:rPr lang="pl-PL" dirty="0" err="1"/>
              <a:t>cuore</a:t>
            </a:r>
            <a:r>
              <a:rPr lang="pl-PL" dirty="0"/>
              <a:t> </a:t>
            </a:r>
            <a:r>
              <a:rPr lang="pl-PL" dirty="0" err="1" smtClean="0"/>
              <a:t>perché</a:t>
            </a:r>
            <a:r>
              <a:rPr lang="pl-PL" dirty="0" smtClean="0"/>
              <a:t> </a:t>
            </a:r>
            <a:r>
              <a:rPr lang="pl-PL" dirty="0" err="1"/>
              <a:t>vedranno</a:t>
            </a:r>
            <a:r>
              <a:rPr lang="pl-PL" dirty="0"/>
              <a:t> </a:t>
            </a:r>
            <a:r>
              <a:rPr lang="pl-PL" dirty="0" smtClean="0"/>
              <a:t>Dio</a:t>
            </a:r>
            <a:r>
              <a:rPr lang="pl-PL" dirty="0" smtClean="0">
                <a:solidFill>
                  <a:schemeClr val="accent3"/>
                </a:solidFill>
              </a:rPr>
              <a:t>” </a:t>
            </a:r>
            <a:r>
              <a:rPr lang="pl-PL" dirty="0" smtClean="0">
                <a:solidFill>
                  <a:srgbClr val="7F7F7F"/>
                </a:solidFill>
                <a:hlinkClick r:id="rId6" action="ppaction://hlinkfile"/>
              </a:rPr>
              <a:t>(</a:t>
            </a:r>
            <a:r>
              <a:rPr lang="pl-PL" dirty="0" err="1">
                <a:solidFill>
                  <a:srgbClr val="7F7F7F"/>
                </a:solidFill>
                <a:hlinkClick r:id="rId6" action="ppaction://hlinkfile"/>
              </a:rPr>
              <a:t>A</a:t>
            </a:r>
            <a:r>
              <a:rPr lang="pl-PL" dirty="0" err="1" smtClean="0">
                <a:solidFill>
                  <a:srgbClr val="7F7F7F"/>
                </a:solidFill>
                <a:hlinkClick r:id="rId6" action="ppaction://hlinkfile"/>
              </a:rPr>
              <a:t>llegato</a:t>
            </a:r>
            <a:r>
              <a:rPr lang="pl-PL" dirty="0" smtClean="0">
                <a:solidFill>
                  <a:srgbClr val="7F7F7F"/>
                </a:solidFill>
                <a:hlinkClick r:id="rId6" action="ppaction://hlinkfile"/>
              </a:rPr>
              <a:t> 10)</a:t>
            </a:r>
            <a:r>
              <a:rPr lang="pl-PL" dirty="0" smtClean="0">
                <a:solidFill>
                  <a:srgbClr val="7F7F7F"/>
                </a:solidFill>
              </a:rPr>
              <a:t> </a:t>
            </a:r>
            <a:endParaRPr lang="pl-PL" dirty="0">
              <a:solidFill>
                <a:srgbClr val="7F7F7F"/>
              </a:solidFill>
            </a:endParaRPr>
          </a:p>
          <a:p>
            <a:pPr marL="0" indent="0"/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61829" y="374080"/>
            <a:ext cx="8409161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LA PAROLA ILLUMINA: l’unzione di Betania</a:t>
            </a:r>
            <a:endParaRPr lang="it-IT" dirty="0"/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6179721" y="2887663"/>
            <a:ext cx="2606675" cy="3785960"/>
          </a:xfrm>
          <a:prstGeom prst="rect">
            <a:avLst/>
          </a:prstGeom>
          <a:solidFill>
            <a:srgbClr val="FFFFFF"/>
          </a:solidFill>
          <a:ln w="63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0170" tIns="90170" rIns="90170" bIns="9017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MINI EDITORIALE</a:t>
            </a:r>
            <a:endParaRPr kumimoji="0" 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eelawadee" charset="0"/>
              <a:ea typeface="Andale Sans U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Per la Bibbia 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il cuore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 è molto più del muscolo che batte nel petto. Rappresenta 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il centro di una persona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, il luogo in cui riflette sugli avvenimenti, prende coscienza di 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sé, 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dei propri comportamenti.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Anche Gesù ne parla come la coscienza e il centro da cui partono e arrivano i pensieri, i sentimenti, le azioni.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Per questo motivo il cuore deve essere 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limpido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 e non rovinato da decisioni </a:t>
            </a:r>
            <a:r>
              <a:rPr lang="it-IT" sz="1000" dirty="0" smtClean="0">
                <a:latin typeface="Leelawadee" charset="0"/>
                <a:ea typeface="Andale Sans UI" charset="0"/>
              </a:rPr>
              <a:t>‘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sbagliate’ 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o dominato da pensieri </a:t>
            </a:r>
            <a:r>
              <a:rPr lang="it-IT" sz="1000" dirty="0" smtClean="0">
                <a:latin typeface="Leelawadee" charset="0"/>
                <a:ea typeface="Andale Sans UI" charset="0"/>
              </a:rPr>
              <a:t>‘nebbiosi’</a:t>
            </a:r>
            <a:endParaRPr kumimoji="0" 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eelawadee" charset="0"/>
              <a:ea typeface="Andale Sans U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La purezza di cui parla il Vangelo non va di moda oggi. Sa di antico, di altri tempi. Eppure in tutti c'è l'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esigenza di trasparenza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, 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di relazioni corrette tra persone, di amicizie autentiche.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Per realizzarla, occorre lavorare proprio sul cuore, 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perché 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da esso partono i pensieri che </a:t>
            </a:r>
            <a:r>
              <a:rPr kumimoji="0" lang="it-IT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dirigono la vita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eelawadee" charset="0"/>
                <a:ea typeface="Andale Sans UI" charset="0"/>
              </a:rPr>
              <a:t> di tutti i giorni.</a:t>
            </a:r>
            <a:endParaRPr kumimoji="0" 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08410">
            <a:off x="6323662" y="1245494"/>
            <a:ext cx="2314406" cy="1545167"/>
          </a:xfrm>
          <a:prstGeom prst="rect">
            <a:avLst/>
          </a:prstGeom>
          <a:ln w="19050">
            <a:solidFill>
              <a:srgbClr val="3AABC4"/>
            </a:solidFill>
          </a:ln>
        </p:spPr>
      </p:pic>
    </p:spTree>
    <p:extLst>
      <p:ext uri="{BB962C8B-B14F-4D97-AF65-F5344CB8AC3E}">
        <p14:creationId xmlns:p14="http://schemas.microsoft.com/office/powerpoint/2010/main" val="119659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388136" y="6454597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87246" y="1231221"/>
            <a:ext cx="7586720" cy="3570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1. Riflessioni </a:t>
            </a:r>
            <a:r>
              <a:rPr lang="it-IT" dirty="0">
                <a:solidFill>
                  <a:srgbClr val="0679A3"/>
                </a:solidFill>
              </a:rPr>
              <a:t>sul taccuino e </a:t>
            </a:r>
            <a:r>
              <a:rPr lang="it-IT" dirty="0" smtClean="0">
                <a:solidFill>
                  <a:srgbClr val="0679A3"/>
                </a:solidFill>
              </a:rPr>
              <a:t>condivisione </a:t>
            </a:r>
            <a:r>
              <a:rPr lang="it-IT" dirty="0" smtClean="0">
                <a:solidFill>
                  <a:schemeClr val="bg1">
                    <a:lumMod val="65000"/>
                  </a:schemeClr>
                </a:solidFill>
                <a:hlinkClick r:id="rId3" action="ppaction://hlinkfile"/>
              </a:rPr>
              <a:t>(Allegato B)</a:t>
            </a:r>
            <a:endParaRPr lang="it-IT" dirty="0">
              <a:solidFill>
                <a:schemeClr val="bg1">
                  <a:lumMod val="65000"/>
                </a:schemeClr>
              </a:solidFill>
            </a:endParaRPr>
          </a:p>
          <a:p>
            <a:endParaRPr lang="it-IT" sz="1600" dirty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2. </a:t>
            </a:r>
            <a:r>
              <a:rPr lang="it-IT" dirty="0" err="1" smtClean="0">
                <a:solidFill>
                  <a:srgbClr val="0679A3"/>
                </a:solidFill>
              </a:rPr>
              <a:t>Frassati</a:t>
            </a:r>
            <a:r>
              <a:rPr lang="it-IT" dirty="0" smtClean="0">
                <a:solidFill>
                  <a:srgbClr val="0679A3"/>
                </a:solidFill>
              </a:rPr>
              <a:t>, l’uomo delle 8 Beatitudini </a:t>
            </a:r>
            <a:r>
              <a:rPr lang="it-IT" dirty="0" smtClean="0">
                <a:solidFill>
                  <a:srgbClr val="A6A6A6"/>
                </a:solidFill>
                <a:hlinkClick r:id="rId4" action="ppaction://hlinkfile"/>
              </a:rPr>
              <a:t>(Allegato 11)</a:t>
            </a:r>
            <a:endParaRPr lang="it-IT" dirty="0" smtClean="0">
              <a:solidFill>
                <a:srgbClr val="A6A6A6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sz="1600" dirty="0">
              <a:solidFill>
                <a:srgbClr val="A6A6A6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3. Vita in famiglia </a:t>
            </a:r>
            <a:r>
              <a:rPr lang="it-IT" dirty="0" smtClean="0">
                <a:solidFill>
                  <a:srgbClr val="A6A6A6"/>
                </a:solidFill>
                <a:hlinkClick r:id="rId5" action="ppaction://hlinkfile"/>
              </a:rPr>
              <a:t>(Allegato 12)</a:t>
            </a:r>
            <a:endParaRPr lang="it-IT" dirty="0" smtClean="0">
              <a:solidFill>
                <a:srgbClr val="A6A6A6"/>
              </a:solidFill>
            </a:endParaRPr>
          </a:p>
          <a:p>
            <a:endParaRPr lang="it-IT" sz="1600" dirty="0" smtClean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4. Don Mario Prandi e le Case della Carità </a:t>
            </a:r>
            <a:r>
              <a:rPr lang="it-IT" dirty="0" smtClean="0">
                <a:solidFill>
                  <a:srgbClr val="B4B4B3"/>
                </a:solidFill>
                <a:hlinkClick r:id="rId6" action="ppaction://hlinkfile"/>
              </a:rPr>
              <a:t>(Allegato 13)</a:t>
            </a:r>
            <a:r>
              <a:rPr lang="it-IT" dirty="0" smtClean="0">
                <a:solidFill>
                  <a:srgbClr val="0679A3"/>
                </a:solidFill>
                <a:hlinkClick r:id="rId6" action="ppaction://hlinkfile"/>
              </a:rPr>
              <a:t> </a:t>
            </a:r>
            <a:endParaRPr lang="it-IT" dirty="0" smtClean="0">
              <a:solidFill>
                <a:srgbClr val="0679A3"/>
              </a:solidFill>
            </a:endParaRPr>
          </a:p>
          <a:p>
            <a:r>
              <a:rPr lang="it-IT" dirty="0" smtClean="0">
                <a:solidFill>
                  <a:srgbClr val="0679A3"/>
                </a:solidFill>
              </a:rPr>
              <a:t>     </a:t>
            </a:r>
            <a:r>
              <a:rPr lang="it-IT" sz="1400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http</a:t>
            </a:r>
            <a:r>
              <a:rPr lang="it-IT" sz="1400" dirty="0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://</a:t>
            </a:r>
            <a:r>
              <a:rPr lang="it-IT" sz="1400" dirty="0" err="1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www.casadellacarita.it</a:t>
            </a:r>
            <a:r>
              <a:rPr lang="it-IT" sz="1400" dirty="0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/</a:t>
            </a:r>
            <a:endParaRPr lang="it-IT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sz="1600" dirty="0" smtClean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5. Esperienza </a:t>
            </a:r>
            <a:r>
              <a:rPr lang="it-IT" dirty="0">
                <a:solidFill>
                  <a:srgbClr val="0679A3"/>
                </a:solidFill>
              </a:rPr>
              <a:t>di Casa Betania – Albinea di Reggio </a:t>
            </a:r>
            <a:r>
              <a:rPr lang="it-IT" dirty="0" smtClean="0">
                <a:solidFill>
                  <a:srgbClr val="0679A3"/>
                </a:solidFill>
              </a:rPr>
              <a:t>Emilia </a:t>
            </a:r>
            <a:r>
              <a:rPr lang="it-IT" dirty="0">
                <a:solidFill>
                  <a:srgbClr val="B4B4B3"/>
                </a:solidFill>
                <a:hlinkClick r:id="rId6" action="ppaction://hlinkfile"/>
              </a:rPr>
              <a:t>(Allegato </a:t>
            </a:r>
            <a:r>
              <a:rPr lang="it-IT" dirty="0" smtClean="0">
                <a:solidFill>
                  <a:srgbClr val="B4B4B3"/>
                </a:solidFill>
                <a:hlinkClick r:id="rId6" action="ppaction://hlinkfile"/>
              </a:rPr>
              <a:t>14)</a:t>
            </a:r>
            <a:r>
              <a:rPr lang="it-IT" dirty="0" smtClean="0">
                <a:solidFill>
                  <a:srgbClr val="0679A3"/>
                </a:solidFill>
              </a:rPr>
              <a:t> </a:t>
            </a:r>
          </a:p>
          <a:p>
            <a:r>
              <a:rPr lang="pl-PL" dirty="0" smtClean="0">
                <a:solidFill>
                  <a:srgbClr val="B4B4B3"/>
                </a:solidFill>
              </a:rPr>
              <a:t>     </a:t>
            </a:r>
            <a:r>
              <a:rPr lang="en-US" sz="1400" dirty="0">
                <a:solidFill>
                  <a:srgbClr val="B4B4B3"/>
                </a:solidFill>
                <a:hlinkClick r:id="rId8"/>
              </a:rPr>
              <a:t>http://</a:t>
            </a:r>
            <a:r>
              <a:rPr lang="en-US" sz="1400" dirty="0" err="1">
                <a:solidFill>
                  <a:srgbClr val="B4B4B3"/>
                </a:solidFill>
                <a:hlinkClick r:id="rId8"/>
              </a:rPr>
              <a:t>www.casabetania.net</a:t>
            </a:r>
            <a:r>
              <a:rPr lang="en-US" sz="1400" dirty="0">
                <a:solidFill>
                  <a:srgbClr val="B4B4B3"/>
                </a:solidFill>
                <a:hlinkClick r:id="rId8"/>
              </a:rPr>
              <a:t>/</a:t>
            </a:r>
            <a:r>
              <a:rPr lang="en-US" sz="1400" dirty="0" err="1">
                <a:solidFill>
                  <a:srgbClr val="B4B4B3"/>
                </a:solidFill>
                <a:hlinkClick r:id="rId8"/>
              </a:rPr>
              <a:t>index.php?option</a:t>
            </a:r>
            <a:r>
              <a:rPr lang="en-US" sz="1400" dirty="0">
                <a:solidFill>
                  <a:srgbClr val="B4B4B3"/>
                </a:solidFill>
                <a:hlinkClick r:id="rId8"/>
              </a:rPr>
              <a:t>=</a:t>
            </a:r>
            <a:r>
              <a:rPr lang="en-US" sz="1400" dirty="0" err="1">
                <a:solidFill>
                  <a:srgbClr val="B4B4B3"/>
                </a:solidFill>
                <a:hlinkClick r:id="rId8"/>
              </a:rPr>
              <a:t>com_content&amp;view</a:t>
            </a:r>
            <a:r>
              <a:rPr lang="en-US" sz="1400" dirty="0">
                <a:solidFill>
                  <a:srgbClr val="B4B4B3"/>
                </a:solidFill>
                <a:hlinkClick r:id="rId8"/>
              </a:rPr>
              <a:t>=</a:t>
            </a:r>
            <a:r>
              <a:rPr lang="en-US" sz="1400" dirty="0" err="1">
                <a:solidFill>
                  <a:srgbClr val="B4B4B3"/>
                </a:solidFill>
                <a:hlinkClick r:id="rId8"/>
              </a:rPr>
              <a:t>article&amp;id</a:t>
            </a:r>
            <a:r>
              <a:rPr lang="en-US" sz="1400" dirty="0">
                <a:solidFill>
                  <a:srgbClr val="B4B4B3"/>
                </a:solidFill>
                <a:hlinkClick r:id="rId8"/>
              </a:rPr>
              <a:t>=1&amp;Itemid=159</a:t>
            </a:r>
            <a:endParaRPr lang="it-IT" sz="1400" dirty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 smtClean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6. Analogia tra lo stereogramma e il </a:t>
            </a:r>
            <a:r>
              <a:rPr lang="it-IT" i="1" dirty="0" smtClean="0">
                <a:solidFill>
                  <a:srgbClr val="0679A3"/>
                </a:solidFill>
              </a:rPr>
              <a:t>vedere oltre</a:t>
            </a:r>
            <a:r>
              <a:rPr lang="it-IT" dirty="0" smtClean="0">
                <a:solidFill>
                  <a:srgbClr val="0679A3"/>
                </a:solidFill>
              </a:rPr>
              <a:t> </a:t>
            </a:r>
            <a:r>
              <a:rPr lang="it-IT" dirty="0" smtClean="0">
                <a:solidFill>
                  <a:srgbClr val="BFBFBF"/>
                </a:solidFill>
                <a:hlinkClick r:id="rId9" action="ppaction://hlinkfile"/>
              </a:rPr>
              <a:t>(Allegato 15)</a:t>
            </a:r>
            <a:endParaRPr lang="it-IT" dirty="0">
              <a:solidFill>
                <a:srgbClr val="BFBFBF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653774" y="5356409"/>
            <a:ext cx="316685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>
                <a:solidFill>
                  <a:schemeClr val="accent2"/>
                </a:solidFill>
              </a:rPr>
              <a:t>Altri testimoni del saper “vedere oltre”;</a:t>
            </a:r>
          </a:p>
          <a:p>
            <a:pPr marL="285750" indent="-285750">
              <a:buFont typeface="Wingdings" charset="2"/>
              <a:buChar char="Ø"/>
            </a:pPr>
            <a:r>
              <a:rPr lang="it-IT" sz="1400" i="1" dirty="0" smtClean="0">
                <a:solidFill>
                  <a:schemeClr val="accent2"/>
                </a:solidFill>
              </a:rPr>
              <a:t>San Giovanni Paolo II</a:t>
            </a:r>
          </a:p>
          <a:p>
            <a:pPr marL="285750" indent="-285750">
              <a:buFont typeface="Wingdings" charset="2"/>
              <a:buChar char="Ø"/>
            </a:pPr>
            <a:r>
              <a:rPr lang="it-IT" sz="1400" i="1" dirty="0" smtClean="0">
                <a:solidFill>
                  <a:schemeClr val="accent2"/>
                </a:solidFill>
              </a:rPr>
              <a:t>San Giovanni Bosco</a:t>
            </a:r>
          </a:p>
          <a:p>
            <a:pPr marL="285750" indent="-285750">
              <a:buFont typeface="Wingdings" charset="2"/>
              <a:buChar char="Ø"/>
            </a:pPr>
            <a:r>
              <a:rPr lang="it-IT" sz="1400" i="1" dirty="0" smtClean="0">
                <a:solidFill>
                  <a:schemeClr val="accent2"/>
                </a:solidFill>
              </a:rPr>
              <a:t>Madre Teresa</a:t>
            </a:r>
          </a:p>
          <a:p>
            <a:pPr marL="285750" indent="-285750">
              <a:buFont typeface="Wingdings" charset="2"/>
              <a:buChar char="Ø"/>
            </a:pPr>
            <a:r>
              <a:rPr lang="it-IT" sz="1400" i="1" dirty="0" smtClean="0">
                <a:solidFill>
                  <a:schemeClr val="accent2"/>
                </a:solidFill>
              </a:rPr>
              <a:t>San Filippo Neri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8103" y="3373740"/>
            <a:ext cx="581220" cy="52697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34838" y="807209"/>
            <a:ext cx="1085377" cy="108537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33237">
            <a:off x="6375193" y="1780781"/>
            <a:ext cx="903937" cy="603610"/>
          </a:xfrm>
          <a:prstGeom prst="rect">
            <a:avLst/>
          </a:prstGeom>
          <a:ln w="15875">
            <a:solidFill>
              <a:schemeClr val="accent3"/>
            </a:solidFill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27956" y="2625348"/>
            <a:ext cx="892259" cy="662214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72857" y="2082586"/>
            <a:ext cx="743105" cy="78043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7246" y="367453"/>
            <a:ext cx="7075714" cy="548640"/>
          </a:xfrm>
        </p:spPr>
        <p:txBody>
          <a:bodyPr/>
          <a:lstStyle/>
          <a:p>
            <a:r>
              <a:rPr lang="it-IT" dirty="0">
                <a:solidFill>
                  <a:schemeClr val="accent2"/>
                </a:solidFill>
                <a:latin typeface="Arial Rounded MT Bold"/>
                <a:cs typeface="Arial Rounded MT Bold"/>
              </a:rPr>
              <a:t>LA VITA </a:t>
            </a:r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CAMBIA: </a:t>
            </a:r>
            <a:r>
              <a:rPr lang="it-IT" b="1" cap="none" dirty="0" smtClean="0">
                <a:solidFill>
                  <a:schemeClr val="accent2"/>
                </a:solidFill>
                <a:latin typeface="Arial"/>
                <a:cs typeface="Arial"/>
              </a:rPr>
              <a:t>esercizi di laicità </a:t>
            </a:r>
            <a:endParaRPr lang="it-IT" b="1" cap="none" dirty="0"/>
          </a:p>
        </p:txBody>
      </p:sp>
    </p:spTree>
    <p:extLst>
      <p:ext uri="{BB962C8B-B14F-4D97-AF65-F5344CB8AC3E}">
        <p14:creationId xmlns:p14="http://schemas.microsoft.com/office/powerpoint/2010/main" val="39338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885175" y="429914"/>
            <a:ext cx="4916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RIFLESSI DELLA CULTURA</a:t>
            </a:r>
            <a:endParaRPr lang="it-IT" sz="28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88136" y="1170883"/>
            <a:ext cx="83930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Immagini e parole: </a:t>
            </a:r>
            <a:r>
              <a:rPr lang="it-IT" dirty="0" smtClean="0"/>
              <a:t>L’unzione di Betania nel quadro di </a:t>
            </a:r>
            <a:r>
              <a:rPr lang="it-IT" dirty="0" err="1" smtClean="0"/>
              <a:t>Rupnik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bg1">
                    <a:lumMod val="75000"/>
                  </a:schemeClr>
                </a:solidFill>
                <a:hlinkClick r:id="rId2" action="ppaction://hlinkfile"/>
              </a:rPr>
              <a:t>(</a:t>
            </a:r>
            <a:r>
              <a:rPr lang="it-IT" dirty="0">
                <a:solidFill>
                  <a:schemeClr val="bg1">
                    <a:lumMod val="75000"/>
                  </a:schemeClr>
                </a:solidFill>
                <a:hlinkClick r:id="rId2" action="ppaction://hlinkfile"/>
              </a:rPr>
              <a:t>A</a:t>
            </a:r>
            <a:r>
              <a:rPr lang="it-IT" dirty="0" smtClean="0">
                <a:solidFill>
                  <a:schemeClr val="bg1">
                    <a:lumMod val="75000"/>
                  </a:schemeClr>
                </a:solidFill>
                <a:hlinkClick r:id="rId2" action="ppaction://hlinkfile"/>
              </a:rPr>
              <a:t>llegato 16)</a:t>
            </a:r>
            <a:endParaRPr lang="it-IT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Storie in movimento: </a:t>
            </a:r>
            <a:r>
              <a:rPr lang="it-IT" dirty="0" smtClean="0">
                <a:solidFill>
                  <a:srgbClr val="000000"/>
                </a:solidFill>
              </a:rPr>
              <a:t>visione del film “Teneramente folle” </a:t>
            </a:r>
            <a:r>
              <a:rPr lang="it-IT" dirty="0" smtClean="0">
                <a:solidFill>
                  <a:srgbClr val="BFBFBF"/>
                </a:solidFill>
                <a:hlinkClick r:id="rId3" action="ppaction://hlinkfile"/>
              </a:rPr>
              <a:t>(Allegato 17)</a:t>
            </a:r>
            <a:endParaRPr lang="it-IT" dirty="0" smtClean="0">
              <a:solidFill>
                <a:srgbClr val="BFBFBF"/>
              </a:solidFill>
            </a:endParaRPr>
          </a:p>
          <a:p>
            <a:pPr lvl="5"/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visione del film “Quasi amici” </a:t>
            </a:r>
            <a:r>
              <a:rPr lang="it-IT" dirty="0" smtClean="0">
                <a:solidFill>
                  <a:srgbClr val="BFBFBF"/>
                </a:solidFill>
                <a:hlinkClick r:id="rId4" action="ppaction://hlinkfile"/>
              </a:rPr>
              <a:t>(Allegato 18)</a:t>
            </a:r>
            <a:endParaRPr lang="it-IT" dirty="0" smtClean="0">
              <a:solidFill>
                <a:srgbClr val="BFBFBF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Parole con pensieri: </a:t>
            </a:r>
            <a:r>
              <a:rPr lang="it-IT" dirty="0" smtClean="0">
                <a:solidFill>
                  <a:srgbClr val="000000"/>
                </a:solidFill>
              </a:rPr>
              <a:t>lettura de “La lista di Schindler” </a:t>
            </a:r>
            <a:r>
              <a:rPr lang="it-IT" dirty="0" smtClean="0">
                <a:solidFill>
                  <a:srgbClr val="BFBFBF"/>
                </a:solidFill>
                <a:hlinkClick r:id="rId5" action="ppaction://hlinkfile"/>
              </a:rPr>
              <a:t>(Allegato 19)</a:t>
            </a:r>
            <a:endParaRPr lang="it-IT" dirty="0" smtClean="0">
              <a:solidFill>
                <a:srgbClr val="BFBFBF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Letture: </a:t>
            </a:r>
            <a:r>
              <a:rPr lang="it-IT" dirty="0" smtClean="0">
                <a:solidFill>
                  <a:srgbClr val="000000"/>
                </a:solidFill>
              </a:rPr>
              <a:t>Silvano </a:t>
            </a:r>
            <a:r>
              <a:rPr lang="it-IT" dirty="0">
                <a:solidFill>
                  <a:srgbClr val="000000"/>
                </a:solidFill>
              </a:rPr>
              <a:t>Fausti </a:t>
            </a:r>
            <a:r>
              <a:rPr lang="it-IT" b="1" dirty="0" smtClean="0">
                <a:solidFill>
                  <a:srgbClr val="000000"/>
                </a:solidFill>
              </a:rPr>
              <a:t>“Occasione </a:t>
            </a:r>
            <a:r>
              <a:rPr lang="it-IT" b="1" dirty="0">
                <a:solidFill>
                  <a:srgbClr val="000000"/>
                </a:solidFill>
              </a:rPr>
              <a:t>o tentazione</a:t>
            </a:r>
            <a:r>
              <a:rPr lang="it-IT" b="1" dirty="0" smtClean="0">
                <a:solidFill>
                  <a:srgbClr val="000000"/>
                </a:solidFill>
              </a:rPr>
              <a:t>? </a:t>
            </a:r>
            <a:r>
              <a:rPr lang="it-IT" dirty="0" smtClean="0">
                <a:solidFill>
                  <a:srgbClr val="000000"/>
                </a:solidFill>
              </a:rPr>
              <a:t>Scuola </a:t>
            </a:r>
            <a:r>
              <a:rPr lang="it-IT" dirty="0">
                <a:solidFill>
                  <a:srgbClr val="000000"/>
                </a:solidFill>
              </a:rPr>
              <a:t>pratica per discernere e </a:t>
            </a:r>
            <a:r>
              <a:rPr lang="it-IT" dirty="0" smtClean="0">
                <a:solidFill>
                  <a:srgbClr val="000000"/>
                </a:solidFill>
              </a:rPr>
              <a:t>decidere”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- Àncora </a:t>
            </a:r>
            <a:r>
              <a:rPr lang="it-IT" i="1" dirty="0" smtClean="0">
                <a:solidFill>
                  <a:srgbClr val="000000"/>
                </a:solidFill>
              </a:rPr>
              <a:t>(Esercizi spirituali di sant’Ignazio)</a:t>
            </a:r>
          </a:p>
          <a:p>
            <a:pPr marL="285750" indent="-285750">
              <a:buFont typeface="Wingdings" charset="2"/>
              <a:buChar char="v"/>
            </a:pPr>
            <a:endParaRPr lang="it-IT" i="1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Suoni e parole: “</a:t>
            </a: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Mondo” di Cesare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Cremonini </a:t>
            </a:r>
            <a:r>
              <a:rPr lang="it-IT" dirty="0">
                <a:solidFill>
                  <a:srgbClr val="BFBFBF"/>
                </a:solidFill>
                <a:hlinkClick r:id="rId6" action="ppaction://hlinkfile"/>
              </a:rPr>
              <a:t>(Allegato </a:t>
            </a:r>
            <a:r>
              <a:rPr lang="it-IT" dirty="0" smtClean="0">
                <a:solidFill>
                  <a:srgbClr val="BFBFBF"/>
                </a:solidFill>
                <a:hlinkClick r:id="rId6" action="ppaction://hlinkfile"/>
              </a:rPr>
              <a:t>20)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3"/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      “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What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a 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Wonderful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World” di Louis Amstrong</a:t>
            </a:r>
          </a:p>
          <a:p>
            <a:r>
              <a:rPr lang="it-IT" dirty="0" smtClean="0">
                <a:solidFill>
                  <a:srgbClr val="BFBFBF"/>
                </a:solidFill>
              </a:rPr>
              <a:t>			        </a:t>
            </a:r>
            <a:r>
              <a:rPr lang="it-IT" dirty="0" smtClean="0">
                <a:solidFill>
                  <a:srgbClr val="BFBFBF"/>
                </a:solidFill>
                <a:hlinkClick r:id="rId7" action="ppaction://hlinkfile"/>
              </a:rPr>
              <a:t>(</a:t>
            </a:r>
            <a:r>
              <a:rPr lang="it-IT" dirty="0">
                <a:solidFill>
                  <a:srgbClr val="BFBFBF"/>
                </a:solidFill>
                <a:hlinkClick r:id="rId7" action="ppaction://hlinkfile"/>
              </a:rPr>
              <a:t>Allegato </a:t>
            </a:r>
            <a:r>
              <a:rPr lang="it-IT" dirty="0" smtClean="0">
                <a:solidFill>
                  <a:srgbClr val="BFBFBF"/>
                </a:solidFill>
                <a:hlinkClick r:id="rId7" action="ppaction://hlinkfile"/>
              </a:rPr>
              <a:t>21)</a:t>
            </a:r>
            <a:endParaRPr lang="it-IT" dirty="0">
              <a:solidFill>
                <a:srgbClr val="BFBFBF"/>
              </a:solidFill>
            </a:endParaRPr>
          </a:p>
          <a:p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pic>
        <p:nvPicPr>
          <p:cNvPr id="7" name="Immagine 6" descr="Senza titolo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14" y="5177767"/>
            <a:ext cx="2075543" cy="1537217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8" name="Immagine 7" descr="Allegato 5 - Fumetto gibì e doppiaw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57" y="3592626"/>
            <a:ext cx="2275771" cy="3122358"/>
          </a:xfrm>
          <a:prstGeom prst="rect">
            <a:avLst/>
          </a:prstGeom>
          <a:ln w="22225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8476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135333" y="1491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668000" y="6227058"/>
            <a:ext cx="20357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APPUNTI</a:t>
            </a:r>
            <a:endParaRPr lang="it-IT" sz="3200" b="1" dirty="0">
              <a:solidFill>
                <a:schemeClr val="accent2"/>
              </a:solidFill>
            </a:endParaRPr>
          </a:p>
        </p:txBody>
      </p:sp>
      <p:sp>
        <p:nvSpPr>
          <p:cNvPr id="11" name="CasellaDiTesto 10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87802" y="469267"/>
            <a:ext cx="2792464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b="1" i="1" dirty="0">
                <a:solidFill>
                  <a:srgbClr val="3AABC4"/>
                </a:solidFill>
                <a:latin typeface="Arial Rounded MT Bold"/>
                <a:cs typeface="Arial Rounded MT Bold"/>
              </a:rPr>
              <a:t>IN PREGHIERA</a:t>
            </a:r>
          </a:p>
          <a:p>
            <a:r>
              <a:rPr lang="it-IT" sz="1200" dirty="0"/>
              <a:t>O</a:t>
            </a:r>
            <a:r>
              <a:rPr lang="it-IT" sz="1200" dirty="0" smtClean="0"/>
              <a:t> </a:t>
            </a:r>
            <a:r>
              <a:rPr lang="it-IT" sz="1200" dirty="0"/>
              <a:t>Gesù,</a:t>
            </a:r>
          </a:p>
          <a:p>
            <a:r>
              <a:rPr lang="it-IT" sz="1200" dirty="0"/>
              <a:t>aiutaci a diffondere la tua fragranza</a:t>
            </a:r>
          </a:p>
          <a:p>
            <a:r>
              <a:rPr lang="it-IT" sz="1200" dirty="0"/>
              <a:t>ovunque noi andiamo.</a:t>
            </a:r>
          </a:p>
          <a:p>
            <a:r>
              <a:rPr lang="it-IT" sz="1200" dirty="0"/>
              <a:t>Infondi il tuo Spirito nella nostra anima</a:t>
            </a:r>
          </a:p>
          <a:p>
            <a:r>
              <a:rPr lang="fi-FI" sz="1200" dirty="0"/>
              <a:t>e </a:t>
            </a:r>
            <a:r>
              <a:rPr lang="fi-FI" sz="1200" dirty="0" err="1"/>
              <a:t>riempila</a:t>
            </a:r>
            <a:r>
              <a:rPr lang="fi-FI" sz="1200" dirty="0"/>
              <a:t> del tuo </a:t>
            </a:r>
            <a:r>
              <a:rPr lang="fi-FI" sz="1200" dirty="0" err="1"/>
              <a:t>amore</a:t>
            </a:r>
            <a:endParaRPr lang="fi-FI" sz="1200" dirty="0"/>
          </a:p>
          <a:p>
            <a:r>
              <a:rPr lang="it-IT" sz="1200" dirty="0"/>
              <a:t>affinché penetri nel nostro essere</a:t>
            </a:r>
          </a:p>
          <a:p>
            <a:r>
              <a:rPr lang="it-IT" sz="1200" dirty="0"/>
              <a:t>in modo così completo</a:t>
            </a:r>
          </a:p>
          <a:p>
            <a:r>
              <a:rPr lang="it-IT" sz="1200" dirty="0"/>
              <a:t>che tutta la nostra vita</a:t>
            </a:r>
          </a:p>
          <a:p>
            <a:r>
              <a:rPr lang="it-IT" sz="1200" dirty="0"/>
              <a:t>possa essere soltanto fragranza</a:t>
            </a:r>
          </a:p>
          <a:p>
            <a:r>
              <a:rPr lang="it-IT" sz="1200" dirty="0"/>
              <a:t>e amore trasmesso tramite noi e visto </a:t>
            </a:r>
            <a:endParaRPr lang="it-IT" sz="1200" dirty="0" smtClean="0"/>
          </a:p>
          <a:p>
            <a:r>
              <a:rPr lang="it-IT" sz="1200" dirty="0"/>
              <a:t>i</a:t>
            </a:r>
            <a:r>
              <a:rPr lang="it-IT" sz="1200" dirty="0" smtClean="0"/>
              <a:t>n noi, e </a:t>
            </a:r>
            <a:r>
              <a:rPr lang="it-IT" sz="1200" dirty="0"/>
              <a:t>ogni anima con cui veniamo a </a:t>
            </a:r>
            <a:endParaRPr lang="it-IT" sz="1200" dirty="0" smtClean="0"/>
          </a:p>
          <a:p>
            <a:r>
              <a:rPr lang="it-IT" sz="1200" dirty="0"/>
              <a:t>c</a:t>
            </a:r>
            <a:r>
              <a:rPr lang="it-IT" sz="1200" dirty="0" smtClean="0"/>
              <a:t>ontatto possa </a:t>
            </a:r>
            <a:r>
              <a:rPr lang="it-IT" sz="1200" dirty="0"/>
              <a:t>sentire la tua presenza</a:t>
            </a:r>
          </a:p>
          <a:p>
            <a:r>
              <a:rPr lang="it-IT" sz="1200" dirty="0"/>
              <a:t>nella nostra anima</a:t>
            </a:r>
            <a:r>
              <a:rPr lang="it-IT" sz="1200" dirty="0" smtClean="0"/>
              <a:t>, e </a:t>
            </a:r>
            <a:r>
              <a:rPr lang="it-IT" sz="1200" dirty="0"/>
              <a:t>poi guardare in su</a:t>
            </a:r>
          </a:p>
          <a:p>
            <a:r>
              <a:rPr lang="it-IT" sz="1200" dirty="0"/>
              <a:t>e vedere non più me, ma Gesù.</a:t>
            </a:r>
          </a:p>
          <a:p>
            <a:r>
              <a:rPr lang="it-IT" sz="1200" dirty="0"/>
              <a:t>Resta con noi</a:t>
            </a:r>
            <a:r>
              <a:rPr lang="it-IT" sz="1200" dirty="0" smtClean="0"/>
              <a:t>, e </a:t>
            </a:r>
            <a:r>
              <a:rPr lang="it-IT" sz="1200" dirty="0"/>
              <a:t>noi cominceremo a </a:t>
            </a:r>
            <a:endParaRPr lang="it-IT" sz="1200" dirty="0" smtClean="0"/>
          </a:p>
          <a:p>
            <a:r>
              <a:rPr lang="it-IT" sz="1200" dirty="0" smtClean="0"/>
              <a:t>brillare </a:t>
            </a:r>
            <a:r>
              <a:rPr lang="it-IT" sz="1200" dirty="0"/>
              <a:t>della tua luce</a:t>
            </a:r>
            <a:r>
              <a:rPr lang="it-IT" sz="1200" dirty="0" smtClean="0"/>
              <a:t>, a </a:t>
            </a:r>
            <a:r>
              <a:rPr lang="it-IT" sz="1200" dirty="0"/>
              <a:t>brillare per </a:t>
            </a:r>
            <a:endParaRPr lang="it-IT" sz="1200" dirty="0" smtClean="0"/>
          </a:p>
          <a:p>
            <a:r>
              <a:rPr lang="it-IT" sz="1200" dirty="0" smtClean="0"/>
              <a:t>essere </a:t>
            </a:r>
            <a:r>
              <a:rPr lang="it-IT" sz="1200" dirty="0"/>
              <a:t>una luce per gli altri.</a:t>
            </a:r>
          </a:p>
          <a:p>
            <a:r>
              <a:rPr lang="it-IT" sz="1200" dirty="0"/>
              <a:t>La luce, o Gesù, sarà la tua,</a:t>
            </a:r>
          </a:p>
          <a:p>
            <a:r>
              <a:rPr lang="it-IT" sz="1200" dirty="0"/>
              <a:t>non verrà da noi</a:t>
            </a:r>
            <a:r>
              <a:rPr lang="it-IT" sz="1200" dirty="0" smtClean="0"/>
              <a:t>, sarà </a:t>
            </a:r>
            <a:r>
              <a:rPr lang="it-IT" sz="1200" dirty="0"/>
              <a:t>la tua luce</a:t>
            </a:r>
          </a:p>
          <a:p>
            <a:r>
              <a:rPr lang="it-IT" sz="1200" dirty="0"/>
              <a:t>che brillerà sugli altri attraverso noi</a:t>
            </a:r>
            <a:r>
              <a:rPr lang="it-IT" sz="1200" dirty="0" smtClean="0"/>
              <a:t>.</a:t>
            </a:r>
          </a:p>
          <a:p>
            <a:r>
              <a:rPr lang="it-IT" sz="1200" dirty="0"/>
              <a:t>	 </a:t>
            </a:r>
            <a:r>
              <a:rPr lang="it-IT" sz="1200" dirty="0" smtClean="0"/>
              <a:t>  </a:t>
            </a:r>
            <a:r>
              <a:rPr lang="it-IT" sz="1200" i="1" dirty="0" smtClean="0"/>
              <a:t>Madre </a:t>
            </a:r>
            <a:r>
              <a:rPr lang="it-IT" sz="1200" i="1" dirty="0"/>
              <a:t>T</a:t>
            </a:r>
            <a:r>
              <a:rPr lang="it-IT" sz="1200" i="1" dirty="0" smtClean="0"/>
              <a:t>eresa di </a:t>
            </a:r>
            <a:r>
              <a:rPr lang="it-IT" sz="1200" i="1" dirty="0"/>
              <a:t>C</a:t>
            </a:r>
            <a:r>
              <a:rPr lang="it-IT" sz="1200" i="1" dirty="0" smtClean="0"/>
              <a:t>alcutta</a:t>
            </a:r>
            <a:endParaRPr lang="it-IT" sz="1200" i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109606" y="253999"/>
            <a:ext cx="2865061" cy="472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i="1" dirty="0" smtClean="0">
                <a:solidFill>
                  <a:srgbClr val="3AABC4"/>
                </a:solidFill>
                <a:latin typeface="Arial Rounded MT Bold"/>
                <a:cs typeface="Arial Rounded MT Bold"/>
              </a:rPr>
              <a:t>PREGHIERA</a:t>
            </a:r>
            <a:endParaRPr lang="it-IT" sz="1200" b="1" i="1" dirty="0">
              <a:solidFill>
                <a:srgbClr val="3AABC4"/>
              </a:solidFill>
              <a:latin typeface="Arial Rounded MT Bold"/>
              <a:cs typeface="Arial Rounded MT Bold"/>
            </a:endParaRPr>
          </a:p>
          <a:p>
            <a:pPr algn="r"/>
            <a:r>
              <a:rPr lang="it-IT" sz="1200" b="1" dirty="0">
                <a:solidFill>
                  <a:srgbClr val="3AABC4"/>
                </a:solidFill>
                <a:latin typeface="Arial Rounded MT Bold"/>
                <a:cs typeface="Arial Rounded MT Bold"/>
              </a:rPr>
              <a:t>L’UNZIONE DI </a:t>
            </a:r>
            <a:r>
              <a:rPr lang="it-IT" sz="1200" b="1" dirty="0" smtClean="0">
                <a:solidFill>
                  <a:srgbClr val="3AABC4"/>
                </a:solidFill>
                <a:latin typeface="Arial Rounded MT Bold"/>
                <a:cs typeface="Arial Rounded MT Bold"/>
              </a:rPr>
              <a:t>BETANIA</a:t>
            </a:r>
            <a:endParaRPr lang="it-IT" sz="1200" b="1" dirty="0">
              <a:solidFill>
                <a:srgbClr val="3AABC4"/>
              </a:solidFill>
              <a:latin typeface="Arial Rounded MT Bold"/>
              <a:cs typeface="Arial Rounded MT Bold"/>
            </a:endParaRPr>
          </a:p>
          <a:p>
            <a:pPr algn="r"/>
            <a:r>
              <a:rPr lang="it-IT" sz="1200" dirty="0"/>
              <a:t>Gesù, aiutaci a diffondere il tuo profumo </a:t>
            </a:r>
            <a:endParaRPr lang="it-IT" sz="1200" dirty="0" smtClean="0"/>
          </a:p>
          <a:p>
            <a:pPr algn="r"/>
            <a:r>
              <a:rPr lang="it-IT" sz="1200" dirty="0" smtClean="0"/>
              <a:t>ovunque </a:t>
            </a:r>
            <a:r>
              <a:rPr lang="it-IT" sz="1200" dirty="0"/>
              <a:t>noi andiamo</a:t>
            </a:r>
            <a:r>
              <a:rPr lang="it-IT" sz="1200" dirty="0" smtClean="0"/>
              <a:t>; inondaci </a:t>
            </a:r>
            <a:r>
              <a:rPr lang="it-IT" sz="1200" dirty="0"/>
              <a:t>del tuo </a:t>
            </a:r>
            <a:endParaRPr lang="it-IT" sz="1200" dirty="0" smtClean="0"/>
          </a:p>
          <a:p>
            <a:pPr algn="r"/>
            <a:r>
              <a:rPr lang="it-IT" sz="1200" dirty="0" smtClean="0"/>
              <a:t>spirito </a:t>
            </a:r>
            <a:r>
              <a:rPr lang="it-IT" sz="1200" dirty="0"/>
              <a:t>e della tua vita</a:t>
            </a:r>
            <a:r>
              <a:rPr lang="it-IT" sz="1200" dirty="0" smtClean="0"/>
              <a:t>; prendi </a:t>
            </a:r>
            <a:r>
              <a:rPr lang="it-IT" sz="1200" dirty="0"/>
              <a:t>possesso </a:t>
            </a:r>
            <a:endParaRPr lang="it-IT" sz="1200" dirty="0" smtClean="0"/>
          </a:p>
          <a:p>
            <a:pPr algn="r"/>
            <a:r>
              <a:rPr lang="it-IT" sz="1200" dirty="0" smtClean="0"/>
              <a:t>del </a:t>
            </a:r>
            <a:r>
              <a:rPr lang="it-IT" sz="1200" dirty="0"/>
              <a:t>nostro essere così pienamente,</a:t>
            </a:r>
          </a:p>
          <a:p>
            <a:pPr algn="r"/>
            <a:r>
              <a:rPr lang="it-IT" sz="1200" dirty="0"/>
              <a:t>che tutta la nostra vita sia soltanto </a:t>
            </a:r>
            <a:r>
              <a:rPr lang="it-IT" sz="1200" dirty="0" smtClean="0"/>
              <a:t>una  </a:t>
            </a:r>
          </a:p>
          <a:p>
            <a:pPr algn="r"/>
            <a:r>
              <a:rPr lang="it-IT" sz="1200" dirty="0" smtClean="0"/>
              <a:t>irradiazione </a:t>
            </a:r>
            <a:r>
              <a:rPr lang="it-IT" sz="1200" dirty="0"/>
              <a:t>della tua</a:t>
            </a:r>
            <a:r>
              <a:rPr lang="it-IT" sz="1200" dirty="0" smtClean="0"/>
              <a:t>; risplendi </a:t>
            </a:r>
            <a:r>
              <a:rPr lang="it-IT" sz="1200" dirty="0"/>
              <a:t>in noi e </a:t>
            </a:r>
            <a:endParaRPr lang="it-IT" sz="1200" dirty="0" smtClean="0"/>
          </a:p>
          <a:p>
            <a:pPr algn="r"/>
            <a:r>
              <a:rPr lang="it-IT" sz="1200" dirty="0" smtClean="0"/>
              <a:t>attraverso </a:t>
            </a:r>
            <a:r>
              <a:rPr lang="it-IT" sz="1200" dirty="0"/>
              <a:t>di noi</a:t>
            </a:r>
            <a:r>
              <a:rPr lang="it-IT" sz="1200" dirty="0" smtClean="0"/>
              <a:t>; che </a:t>
            </a:r>
            <a:r>
              <a:rPr lang="it-IT" sz="1200" dirty="0"/>
              <a:t>chiunque ci avvicini </a:t>
            </a:r>
            <a:endParaRPr lang="it-IT" sz="1200" dirty="0" smtClean="0"/>
          </a:p>
          <a:p>
            <a:pPr algn="r"/>
            <a:r>
              <a:rPr lang="it-IT" sz="1200" dirty="0" smtClean="0"/>
              <a:t>senta </a:t>
            </a:r>
            <a:r>
              <a:rPr lang="it-IT" sz="1200" dirty="0"/>
              <a:t>in noi la tua presenza</a:t>
            </a:r>
            <a:r>
              <a:rPr lang="it-IT" sz="1200" dirty="0" smtClean="0"/>
              <a:t>; chi </a:t>
            </a:r>
            <a:r>
              <a:rPr lang="it-IT" sz="1200" dirty="0"/>
              <a:t>viene a </a:t>
            </a:r>
            <a:endParaRPr lang="it-IT" sz="1200" dirty="0" smtClean="0"/>
          </a:p>
          <a:p>
            <a:pPr algn="r"/>
            <a:r>
              <a:rPr lang="it-IT" sz="1200" dirty="0" smtClean="0"/>
              <a:t>noi </a:t>
            </a:r>
            <a:r>
              <a:rPr lang="it-IT" sz="1200" dirty="0"/>
              <a:t>cerchi Te e veda soltanto Te</a:t>
            </a:r>
            <a:r>
              <a:rPr lang="it-IT" sz="1200" dirty="0" smtClean="0"/>
              <a:t>; resta </a:t>
            </a:r>
          </a:p>
          <a:p>
            <a:pPr algn="r"/>
            <a:r>
              <a:rPr lang="it-IT" sz="1200" dirty="0" smtClean="0"/>
              <a:t>con </a:t>
            </a:r>
            <a:r>
              <a:rPr lang="it-IT" sz="1200" dirty="0"/>
              <a:t>noi, così cominceremo a risplendere </a:t>
            </a:r>
            <a:endParaRPr lang="it-IT" sz="1200" dirty="0" smtClean="0"/>
          </a:p>
          <a:p>
            <a:pPr algn="r"/>
            <a:r>
              <a:rPr lang="it-IT" sz="1200" dirty="0" smtClean="0"/>
              <a:t>come </a:t>
            </a:r>
            <a:r>
              <a:rPr lang="it-IT" sz="1200" dirty="0"/>
              <a:t>risplendi Tu</a:t>
            </a:r>
            <a:r>
              <a:rPr lang="it-IT" sz="1200" dirty="0" smtClean="0"/>
              <a:t>, così </a:t>
            </a:r>
            <a:r>
              <a:rPr lang="it-IT" sz="1200" dirty="0"/>
              <a:t>da essere luce </a:t>
            </a:r>
            <a:endParaRPr lang="it-IT" sz="1200" dirty="0" smtClean="0"/>
          </a:p>
          <a:p>
            <a:pPr algn="r"/>
            <a:r>
              <a:rPr lang="it-IT" sz="1200" dirty="0" smtClean="0"/>
              <a:t>per </a:t>
            </a:r>
            <a:r>
              <a:rPr lang="it-IT" sz="1200" dirty="0"/>
              <a:t>gli altri</a:t>
            </a:r>
            <a:r>
              <a:rPr lang="it-IT" sz="1200" dirty="0" smtClean="0"/>
              <a:t>; la </a:t>
            </a:r>
            <a:r>
              <a:rPr lang="it-IT" sz="1200" dirty="0"/>
              <a:t>luce, Gesù, verrà tutta da </a:t>
            </a:r>
            <a:endParaRPr lang="it-IT" sz="1200" dirty="0" smtClean="0"/>
          </a:p>
          <a:p>
            <a:pPr algn="r"/>
            <a:r>
              <a:rPr lang="it-IT" sz="1200" dirty="0" smtClean="0"/>
              <a:t>Te</a:t>
            </a:r>
            <a:r>
              <a:rPr lang="it-IT" sz="1200" dirty="0"/>
              <a:t>, e nulla di essa sarà nostra proprietà;</a:t>
            </a:r>
          </a:p>
          <a:p>
            <a:pPr algn="r"/>
            <a:r>
              <a:rPr lang="it-IT" sz="1200" dirty="0"/>
              <a:t>sarai Tu ad illuminare attraverso di noi;</a:t>
            </a:r>
          </a:p>
          <a:p>
            <a:pPr algn="r"/>
            <a:r>
              <a:rPr lang="it-IT" sz="1200" dirty="0"/>
              <a:t>fa che noi Ti lodiamo nel modo che </a:t>
            </a:r>
            <a:r>
              <a:rPr lang="it-IT" sz="1200" dirty="0" smtClean="0"/>
              <a:t>piace a </a:t>
            </a:r>
            <a:r>
              <a:rPr lang="it-IT" sz="1200" dirty="0"/>
              <a:t>Te</a:t>
            </a:r>
            <a:r>
              <a:rPr lang="it-IT" sz="1200" dirty="0" smtClean="0"/>
              <a:t>, effondendo </a:t>
            </a:r>
            <a:r>
              <a:rPr lang="it-IT" sz="1200" dirty="0"/>
              <a:t>la Tua luce su quanti </a:t>
            </a:r>
            <a:r>
              <a:rPr lang="it-IT" sz="1200" dirty="0" smtClean="0"/>
              <a:t>ci </a:t>
            </a:r>
            <a:r>
              <a:rPr lang="it-IT" sz="1200" dirty="0"/>
              <a:t>stanno attorno</a:t>
            </a:r>
            <a:r>
              <a:rPr lang="it-IT" sz="1200" dirty="0" smtClean="0"/>
              <a:t>; che </a:t>
            </a:r>
            <a:r>
              <a:rPr lang="it-IT" sz="1200" dirty="0"/>
              <a:t>noi predichiamo </a:t>
            </a:r>
            <a:r>
              <a:rPr lang="it-IT" sz="1200" dirty="0" smtClean="0"/>
              <a:t>di </a:t>
            </a:r>
            <a:r>
              <a:rPr lang="it-IT" sz="1200" dirty="0"/>
              <a:t>te, senza predicare</a:t>
            </a:r>
            <a:r>
              <a:rPr lang="it-IT" sz="1200" dirty="0" smtClean="0"/>
              <a:t>, ma </a:t>
            </a:r>
            <a:r>
              <a:rPr lang="it-IT" sz="1200" dirty="0"/>
              <a:t>con il nostro </a:t>
            </a:r>
            <a:r>
              <a:rPr lang="it-IT" sz="1200" dirty="0" smtClean="0"/>
              <a:t>esempio</a:t>
            </a:r>
            <a:r>
              <a:rPr lang="it-IT" sz="1200" dirty="0"/>
              <a:t>, con la forza che trascina</a:t>
            </a:r>
            <a:r>
              <a:rPr lang="it-IT" sz="1200" dirty="0" smtClean="0"/>
              <a:t>, con</a:t>
            </a:r>
            <a:r>
              <a:rPr lang="it-IT" sz="1200" dirty="0"/>
              <a:t> </a:t>
            </a:r>
            <a:r>
              <a:rPr lang="it-IT" sz="1200" dirty="0" smtClean="0"/>
              <a:t>il </a:t>
            </a:r>
            <a:r>
              <a:rPr lang="it-IT" sz="1200" dirty="0"/>
              <a:t>suadente influsso del nostro operare</a:t>
            </a:r>
            <a:r>
              <a:rPr lang="it-IT" sz="1200" dirty="0" smtClean="0"/>
              <a:t>, con </a:t>
            </a:r>
            <a:r>
              <a:rPr lang="it-IT" sz="1200" dirty="0"/>
              <a:t>l'evidente pienezza dell'amore di cui </a:t>
            </a:r>
            <a:r>
              <a:rPr lang="it-IT" sz="1200" dirty="0" smtClean="0"/>
              <a:t>il </a:t>
            </a:r>
            <a:r>
              <a:rPr lang="it-IT" sz="1200" dirty="0"/>
              <a:t>nostro </a:t>
            </a:r>
            <a:r>
              <a:rPr lang="it-IT" sz="1200" dirty="0" smtClean="0"/>
              <a:t>cuore trabocca! Amen!	</a:t>
            </a:r>
            <a:r>
              <a:rPr lang="it-IT" sz="1300" dirty="0"/>
              <a:t>	 </a:t>
            </a:r>
            <a:r>
              <a:rPr lang="it-IT" sz="1300" dirty="0" smtClean="0"/>
              <a:t>          </a:t>
            </a:r>
            <a:r>
              <a:rPr lang="it-IT" sz="1000" i="1" dirty="0" smtClean="0"/>
              <a:t>John </a:t>
            </a:r>
            <a:r>
              <a:rPr lang="it-IT" sz="1000" i="1" dirty="0"/>
              <a:t>Henry </a:t>
            </a:r>
            <a:r>
              <a:rPr lang="it-IT" sz="1000" i="1" dirty="0" smtClean="0"/>
              <a:t>Newman</a:t>
            </a:r>
            <a:endParaRPr lang="it-IT" sz="1000" i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158053" y="469267"/>
            <a:ext cx="2720942" cy="4154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200" b="1" i="1" dirty="0" smtClean="0">
                <a:solidFill>
                  <a:srgbClr val="3AABC4"/>
                </a:solidFill>
                <a:latin typeface="Arial Rounded MT Bold"/>
                <a:cs typeface="Arial Rounded MT Bold"/>
              </a:rPr>
              <a:t>IN PREGHIERA </a:t>
            </a:r>
          </a:p>
          <a:p>
            <a:r>
              <a:rPr lang="cs-CZ" sz="1200" b="1" i="1" dirty="0" err="1" smtClean="0">
                <a:solidFill>
                  <a:srgbClr val="3AABC4"/>
                </a:solidFill>
                <a:latin typeface="Arial Rounded MT Bold"/>
                <a:cs typeface="Arial Rounded MT Bold"/>
              </a:rPr>
              <a:t>Salmo</a:t>
            </a:r>
            <a:r>
              <a:rPr lang="cs-CZ" sz="1200" b="1" i="1" dirty="0" smtClean="0">
                <a:solidFill>
                  <a:srgbClr val="3AABC4"/>
                </a:solidFill>
                <a:latin typeface="Arial Rounded MT Bold"/>
                <a:cs typeface="Arial Rounded MT Bold"/>
              </a:rPr>
              <a:t> </a:t>
            </a:r>
            <a:r>
              <a:rPr lang="cs-CZ" sz="1200" b="1" i="1" dirty="0">
                <a:solidFill>
                  <a:srgbClr val="3AABC4"/>
                </a:solidFill>
                <a:latin typeface="Arial Rounded MT Bold"/>
                <a:cs typeface="Arial Rounded MT Bold"/>
              </a:rPr>
              <a:t>16 </a:t>
            </a:r>
            <a:endParaRPr lang="cs-CZ" sz="1200" b="1" i="1" dirty="0" smtClean="0">
              <a:solidFill>
                <a:srgbClr val="3AABC4"/>
              </a:solidFill>
              <a:latin typeface="Arial Rounded MT Bold"/>
              <a:cs typeface="Arial Rounded MT Bold"/>
            </a:endParaRPr>
          </a:p>
          <a:p>
            <a:r>
              <a:rPr lang="nl-NL" sz="1200" dirty="0" err="1" smtClean="0">
                <a:cs typeface="Arial"/>
              </a:rPr>
              <a:t>Proteggimi</a:t>
            </a:r>
            <a:r>
              <a:rPr lang="nl-NL" sz="1200" dirty="0" smtClean="0">
                <a:cs typeface="Arial"/>
              </a:rPr>
              <a:t>, </a:t>
            </a:r>
            <a:r>
              <a:rPr lang="nl-NL" sz="1200" dirty="0">
                <a:cs typeface="Arial"/>
              </a:rPr>
              <a:t>o </a:t>
            </a:r>
            <a:r>
              <a:rPr lang="nl-NL" sz="1200" dirty="0" err="1">
                <a:cs typeface="Arial"/>
              </a:rPr>
              <a:t>Dio</a:t>
            </a:r>
            <a:r>
              <a:rPr lang="nl-NL" sz="1200" dirty="0">
                <a:cs typeface="Arial"/>
              </a:rPr>
              <a:t>: in te mi </a:t>
            </a:r>
            <a:r>
              <a:rPr lang="nl-NL" sz="1200" dirty="0" err="1">
                <a:cs typeface="Arial"/>
              </a:rPr>
              <a:t>rifugio</a:t>
            </a:r>
            <a:r>
              <a:rPr lang="nl-NL" sz="1200" dirty="0">
                <a:cs typeface="Arial"/>
              </a:rPr>
              <a:t>.</a:t>
            </a:r>
          </a:p>
          <a:p>
            <a:r>
              <a:rPr lang="it-IT" sz="1200" dirty="0">
                <a:cs typeface="Arial"/>
              </a:rPr>
              <a:t>Ho detto al Signore: «II mio Signore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sei </a:t>
            </a:r>
            <a:r>
              <a:rPr lang="it-IT" sz="1200" dirty="0">
                <a:cs typeface="Arial"/>
              </a:rPr>
              <a:t>tu</a:t>
            </a:r>
            <a:r>
              <a:rPr lang="it-IT" sz="1200" dirty="0" smtClean="0">
                <a:cs typeface="Arial"/>
              </a:rPr>
              <a:t>, solo </a:t>
            </a:r>
            <a:r>
              <a:rPr lang="it-IT" sz="1200" dirty="0">
                <a:cs typeface="Arial"/>
              </a:rPr>
              <a:t>in te è il mio bene».</a:t>
            </a:r>
          </a:p>
          <a:p>
            <a:r>
              <a:rPr lang="it-IT" sz="1200" dirty="0">
                <a:cs typeface="Arial"/>
              </a:rPr>
              <a:t>Agli idoli del paese</a:t>
            </a:r>
            <a:r>
              <a:rPr lang="it-IT" sz="1200" dirty="0" smtClean="0">
                <a:cs typeface="Arial"/>
              </a:rPr>
              <a:t>, agli </a:t>
            </a:r>
            <a:r>
              <a:rPr lang="it-IT" sz="1200" dirty="0" err="1">
                <a:cs typeface="Arial"/>
              </a:rPr>
              <a:t>dèi</a:t>
            </a:r>
            <a:r>
              <a:rPr lang="it-IT" sz="1200" dirty="0">
                <a:cs typeface="Arial"/>
              </a:rPr>
              <a:t> potenti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andava </a:t>
            </a:r>
            <a:r>
              <a:rPr lang="it-IT" sz="1200" dirty="0">
                <a:cs typeface="Arial"/>
              </a:rPr>
              <a:t>tutto il mio favore.</a:t>
            </a:r>
          </a:p>
          <a:p>
            <a:r>
              <a:rPr lang="it-IT" sz="1200" dirty="0">
                <a:cs typeface="Arial"/>
              </a:rPr>
              <a:t>Moltiplicano le loro </a:t>
            </a:r>
            <a:r>
              <a:rPr lang="it-IT" sz="1200" dirty="0" smtClean="0">
                <a:cs typeface="Arial"/>
              </a:rPr>
              <a:t>pene quelli </a:t>
            </a:r>
            <a:r>
              <a:rPr lang="it-IT" sz="1200" dirty="0">
                <a:cs typeface="Arial"/>
              </a:rPr>
              <a:t>che </a:t>
            </a:r>
            <a:endParaRPr lang="it-IT" sz="1200" dirty="0" smtClean="0">
              <a:cs typeface="Arial"/>
            </a:endParaRPr>
          </a:p>
          <a:p>
            <a:pPr algn="ctr"/>
            <a:r>
              <a:rPr lang="it-IT" sz="1200" dirty="0" smtClean="0">
                <a:cs typeface="Arial"/>
              </a:rPr>
              <a:t>corrono </a:t>
            </a:r>
            <a:r>
              <a:rPr lang="it-IT" sz="1200" dirty="0">
                <a:cs typeface="Arial"/>
              </a:rPr>
              <a:t>dietro a un dio straniero.</a:t>
            </a:r>
          </a:p>
          <a:p>
            <a:r>
              <a:rPr lang="it-IT" sz="1200" dirty="0">
                <a:cs typeface="Arial"/>
              </a:rPr>
              <a:t>lo non spanderò le loro libagioni di </a:t>
            </a:r>
            <a:endParaRPr lang="it-IT" sz="1200" dirty="0" smtClean="0">
              <a:cs typeface="Arial"/>
            </a:endParaRPr>
          </a:p>
          <a:p>
            <a:r>
              <a:rPr lang="it-IT" sz="1200" dirty="0">
                <a:cs typeface="Arial"/>
              </a:rPr>
              <a:t>s</a:t>
            </a:r>
            <a:r>
              <a:rPr lang="it-IT" sz="1200" dirty="0" smtClean="0">
                <a:cs typeface="Arial"/>
              </a:rPr>
              <a:t>angue, né </a:t>
            </a:r>
            <a:r>
              <a:rPr lang="it-IT" sz="1200" dirty="0">
                <a:cs typeface="Arial"/>
              </a:rPr>
              <a:t>pronuncerò con le mie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labbra </a:t>
            </a:r>
            <a:r>
              <a:rPr lang="it-IT" sz="1200" dirty="0">
                <a:cs typeface="Arial"/>
              </a:rPr>
              <a:t>i loro nomi.</a:t>
            </a:r>
          </a:p>
          <a:p>
            <a:r>
              <a:rPr lang="it-IT" sz="1200" dirty="0">
                <a:cs typeface="Arial"/>
              </a:rPr>
              <a:t>Il Signore è mia parte di eredità e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mio calice: nelle </a:t>
            </a:r>
            <a:r>
              <a:rPr lang="it-IT" sz="1200" dirty="0">
                <a:cs typeface="Arial"/>
              </a:rPr>
              <a:t>tue mani è la mia vita.</a:t>
            </a:r>
          </a:p>
          <a:p>
            <a:r>
              <a:rPr lang="it-IT" sz="1200" dirty="0">
                <a:cs typeface="Arial"/>
              </a:rPr>
              <a:t>Per me la sorte è caduta su luoghi </a:t>
            </a:r>
            <a:endParaRPr lang="it-IT" sz="1200" dirty="0" smtClean="0">
              <a:cs typeface="Arial"/>
            </a:endParaRPr>
          </a:p>
          <a:p>
            <a:r>
              <a:rPr lang="it-IT" sz="1200" dirty="0">
                <a:cs typeface="Arial"/>
              </a:rPr>
              <a:t>d</a:t>
            </a:r>
            <a:r>
              <a:rPr lang="it-IT" sz="1200" dirty="0" smtClean="0">
                <a:cs typeface="Arial"/>
              </a:rPr>
              <a:t>eliziosi: la </a:t>
            </a:r>
            <a:r>
              <a:rPr lang="it-IT" sz="1200" dirty="0">
                <a:cs typeface="Arial"/>
              </a:rPr>
              <a:t>mia eredità è stupenda.</a:t>
            </a:r>
          </a:p>
          <a:p>
            <a:r>
              <a:rPr lang="it-IT" sz="1200" dirty="0">
                <a:cs typeface="Arial"/>
              </a:rPr>
              <a:t>Benedico il Signore che mi ha dato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Consiglio; anche </a:t>
            </a:r>
            <a:r>
              <a:rPr lang="it-IT" sz="1200" dirty="0">
                <a:cs typeface="Arial"/>
              </a:rPr>
              <a:t>di notte il mio animo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mi istruisce. lo </a:t>
            </a:r>
            <a:r>
              <a:rPr lang="it-IT" sz="1200" dirty="0">
                <a:cs typeface="Arial"/>
              </a:rPr>
              <a:t>pongo sempre davanti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a </a:t>
            </a:r>
            <a:r>
              <a:rPr lang="it-IT" sz="1200" dirty="0">
                <a:cs typeface="Arial"/>
              </a:rPr>
              <a:t>me il Signore</a:t>
            </a:r>
            <a:r>
              <a:rPr lang="it-IT" sz="1200" dirty="0" smtClean="0">
                <a:cs typeface="Arial"/>
              </a:rPr>
              <a:t>, sta </a:t>
            </a:r>
            <a:r>
              <a:rPr lang="it-IT" sz="1200" dirty="0">
                <a:cs typeface="Arial"/>
              </a:rPr>
              <a:t>alla mia destra,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non </a:t>
            </a:r>
            <a:r>
              <a:rPr lang="it-IT" sz="1200" dirty="0">
                <a:cs typeface="Arial"/>
              </a:rPr>
              <a:t>potrò </a:t>
            </a:r>
            <a:r>
              <a:rPr lang="it-IT" sz="1200" dirty="0" smtClean="0">
                <a:cs typeface="Arial"/>
              </a:rPr>
              <a:t>vacillare. Per </a:t>
            </a:r>
            <a:r>
              <a:rPr lang="it-IT" sz="1200" dirty="0">
                <a:cs typeface="Arial"/>
              </a:rPr>
              <a:t>questo gioisce </a:t>
            </a:r>
            <a:endParaRPr lang="it-IT" sz="1200" dirty="0" smtClean="0">
              <a:cs typeface="Arial"/>
            </a:endParaRPr>
          </a:p>
          <a:p>
            <a:r>
              <a:rPr lang="it-IT" sz="1200" dirty="0" smtClean="0">
                <a:cs typeface="Arial"/>
              </a:rPr>
              <a:t>il </a:t>
            </a:r>
            <a:r>
              <a:rPr lang="it-IT" sz="1200" dirty="0">
                <a:cs typeface="Arial"/>
              </a:rPr>
              <a:t>mio </a:t>
            </a:r>
            <a:r>
              <a:rPr lang="it-IT" sz="1200" dirty="0" smtClean="0">
                <a:cs typeface="Arial"/>
              </a:rPr>
              <a:t>cuore ed </a:t>
            </a:r>
            <a:r>
              <a:rPr lang="it-IT" sz="1200" dirty="0">
                <a:cs typeface="Arial"/>
              </a:rPr>
              <a:t>esulta la mia anima;</a:t>
            </a: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65" y="4858655"/>
            <a:ext cx="1744134" cy="1162756"/>
          </a:xfrm>
          <a:prstGeom prst="rect">
            <a:avLst/>
          </a:prstGeom>
          <a:ln w="19050">
            <a:solidFill>
              <a:srgbClr val="FFC913"/>
            </a:solidFill>
          </a:ln>
        </p:spPr>
      </p:pic>
      <p:cxnSp>
        <p:nvCxnSpPr>
          <p:cNvPr id="3" name="Connettore 1 2"/>
          <p:cNvCxnSpPr/>
          <p:nvPr/>
        </p:nvCxnSpPr>
        <p:spPr>
          <a:xfrm>
            <a:off x="3005666" y="469267"/>
            <a:ext cx="0" cy="43906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5997528" y="469267"/>
            <a:ext cx="0" cy="43906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99" y="4647570"/>
            <a:ext cx="1243732" cy="1794932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932" y="4966655"/>
            <a:ext cx="1499843" cy="1137812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665615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/>
              <a:t>Per la revisione di vita</a:t>
            </a:r>
          </a:p>
          <a:p>
            <a:r>
              <a:rPr lang="it-IT" sz="1200" dirty="0" smtClean="0"/>
              <a:t>            * Il nardo, profumo dell’amore, ricevuto e donato. Ci sono state o ci sono nella tua vita delle esperienze nelle quali puoi dire davvero di aver toccato con la mano la certezza dell’Amore di Dio per te? Prova a ripensarle.</a:t>
            </a:r>
          </a:p>
          <a:p>
            <a:r>
              <a:rPr lang="it-IT" sz="1200" dirty="0" smtClean="0"/>
              <a:t>            * Di che cosa profuma la tua vita? Sa davvero di “nardo”, di amore genuino ed autentico? O è ancora disturbata da logiche di egoismo e di interesse?</a:t>
            </a:r>
          </a:p>
          <a:p>
            <a:r>
              <a:rPr lang="it-IT" sz="1200" dirty="0" smtClean="0"/>
              <a:t>            * Celebrare il Cristo e fare memoria di lui è aprirsi alla capacità di un amore grande come il suo. Ti rendi conto che la celebrazione è davvero grande quando la sai tradurre in gesti di misericordia, di accoglienza e di perdono?</a:t>
            </a:r>
          </a:p>
          <a:p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724282" y="5146984"/>
            <a:ext cx="4179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Sappiamo donarci in modo prezioso?</a:t>
            </a:r>
          </a:p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Che cosa nella nostra vita può sembrare spreco ma non lo è?  </a:t>
            </a:r>
          </a:p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Che cosa di ciò che facciamo è spreco e cosa è prezioso?</a:t>
            </a:r>
          </a:p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Perché versare profumo prezioso sul capo </a:t>
            </a:r>
          </a:p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di Gesù è un’azione buona?</a:t>
            </a:r>
          </a:p>
          <a:p>
            <a:pPr algn="r"/>
            <a:r>
              <a:rPr lang="it-IT" sz="1200" dirty="0" smtClean="0">
                <a:solidFill>
                  <a:schemeClr val="accent2"/>
                </a:solidFill>
              </a:rPr>
              <a:t>Che cosa significa per noi oggi?  </a:t>
            </a:r>
          </a:p>
          <a:p>
            <a:endParaRPr lang="it-IT" sz="1200" dirty="0"/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1071821" y="3785772"/>
            <a:ext cx="5640511" cy="504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mtClean="0"/>
              <a:t>Lectio di Marta Binetti sul brando del Vangelo di Matteo 26,1-13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1245701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oli">
  <a:themeElements>
    <a:clrScheme name="Angoli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ol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oli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Angoli.thmx</Template>
  <TotalTime>10806</TotalTime>
  <Words>1236</Words>
  <Application>Microsoft Office PowerPoint</Application>
  <PresentationFormat>Presentazione su schermo (4:3)</PresentationFormat>
  <Paragraphs>173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Angoli</vt:lpstr>
      <vt:lpstr>SOTTO</vt:lpstr>
      <vt:lpstr>LA VITA SI RACCONTA</vt:lpstr>
      <vt:lpstr>Presentazione standard di PowerPoint</vt:lpstr>
      <vt:lpstr>LA VITA CAMBIA: esercizi di laicità </vt:lpstr>
      <vt:lpstr>Presentazione standard di PowerPoint</vt:lpstr>
      <vt:lpstr>Presentazione standard di PowerPoint</vt:lpstr>
      <vt:lpstr>Presentazione standard di PowerPoint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AC. Cavazzoni</cp:lastModifiedBy>
  <cp:revision>101</cp:revision>
  <dcterms:created xsi:type="dcterms:W3CDTF">2016-08-22T20:34:07Z</dcterms:created>
  <dcterms:modified xsi:type="dcterms:W3CDTF">2016-09-20T08:56:27Z</dcterms:modified>
</cp:coreProperties>
</file>