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61" r:id="rId4"/>
    <p:sldId id="260" r:id="rId5"/>
    <p:sldId id="262" r:id="rId6"/>
    <p:sldId id="264" r:id="rId7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9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5" d="100"/>
          <a:sy n="55" d="100"/>
        </p:scale>
        <p:origin x="-11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it-IT" smtClean="0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3CC3D5-CFD4-314B-AA71-1F7766861EE4}" type="datetimeFigureOut">
              <a:rPr lang="it-IT" smtClean="0"/>
              <a:t>20/09/2016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18327B13-EE46-1148-A2C3-E262B704F86D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Allegato02.docx" TargetMode="External"/><Relationship Id="rId2" Type="http://schemas.openxmlformats.org/officeDocument/2006/relationships/hyperlink" Target="Allegato01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Allegato03.doc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Allegato05.docx" TargetMode="External"/><Relationship Id="rId2" Type="http://schemas.openxmlformats.org/officeDocument/2006/relationships/hyperlink" Target="Allegato04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Allegato07.docx" TargetMode="External"/><Relationship Id="rId4" Type="http://schemas.openxmlformats.org/officeDocument/2006/relationships/hyperlink" Target="Allegato06.doc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Allegato09.docx" TargetMode="External"/><Relationship Id="rId2" Type="http://schemas.openxmlformats.org/officeDocument/2006/relationships/hyperlink" Target="Allegato08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Allegato10.docx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llegato12.docx" TargetMode="External"/><Relationship Id="rId7" Type="http://schemas.openxmlformats.org/officeDocument/2006/relationships/image" Target="../media/image8.jpeg"/><Relationship Id="rId2" Type="http://schemas.openxmlformats.org/officeDocument/2006/relationships/hyperlink" Target="Allegato11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Allegato15.docx" TargetMode="External"/><Relationship Id="rId5" Type="http://schemas.openxmlformats.org/officeDocument/2006/relationships/hyperlink" Target="Allegato14.docx" TargetMode="External"/><Relationship Id="rId4" Type="http://schemas.openxmlformats.org/officeDocument/2006/relationships/hyperlink" Target="Allegato13.docx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 rot="19140000">
            <a:off x="1507125" y="2935937"/>
            <a:ext cx="2806067" cy="1204306"/>
          </a:xfrm>
        </p:spPr>
        <p:txBody>
          <a:bodyPr/>
          <a:lstStyle/>
          <a:p>
            <a:r>
              <a:rPr lang="it-IT" sz="6000" b="1" dirty="0" smtClean="0">
                <a:solidFill>
                  <a:schemeClr val="accent3"/>
                </a:solidFill>
                <a:latin typeface="Arial Rounded MT Bold"/>
                <a:cs typeface="Arial Rounded MT Bold"/>
              </a:rPr>
              <a:t>SOTTO</a:t>
            </a:r>
            <a:endParaRPr lang="it-IT" sz="6000" b="1" dirty="0">
              <a:solidFill>
                <a:schemeClr val="accent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57745" y="5746197"/>
            <a:ext cx="5336891" cy="1010170"/>
          </a:xfrm>
        </p:spPr>
        <p:txBody>
          <a:bodyPr>
            <a:noAutofit/>
          </a:bodyPr>
          <a:lstStyle/>
          <a:p>
            <a:pPr algn="r"/>
            <a:r>
              <a:rPr lang="it-IT" sz="2800" b="1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prima TAPPA</a:t>
            </a:r>
          </a:p>
          <a:p>
            <a:pPr algn="r"/>
            <a:r>
              <a:rPr lang="it-IT" sz="2000" b="1" dirty="0" smtClean="0">
                <a:solidFill>
                  <a:srgbClr val="FFC913"/>
                </a:solidFill>
                <a:latin typeface="Arial Rounded MT Bold"/>
                <a:cs typeface="Arial Rounded MT Bold"/>
              </a:rPr>
              <a:t>Troveranno misericordia</a:t>
            </a:r>
            <a:endParaRPr lang="it-IT" sz="2000" b="1" dirty="0">
              <a:solidFill>
                <a:srgbClr val="FFC913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4" name="CasellaDiTesto 3"/>
          <p:cNvSpPr txBox="1"/>
          <p:nvPr/>
        </p:nvSpPr>
        <p:spPr>
          <a:xfrm rot="8291082">
            <a:off x="2140832" y="3749801"/>
            <a:ext cx="292730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6000" b="1" dirty="0" smtClean="0">
                <a:solidFill>
                  <a:srgbClr val="F96A1B"/>
                </a:solidFill>
                <a:latin typeface="Arial Rounded MT Bold"/>
                <a:cs typeface="Arial Rounded MT Bold"/>
              </a:rPr>
              <a:t>SOPRA</a:t>
            </a:r>
            <a:endParaRPr lang="it-IT" sz="6000" b="1" dirty="0">
              <a:solidFill>
                <a:srgbClr val="F96A1B"/>
              </a:solidFill>
              <a:latin typeface="Arial Rounded MT Bold"/>
              <a:cs typeface="Arial Rounded MT Bold"/>
            </a:endParaRPr>
          </a:p>
        </p:txBody>
      </p:sp>
      <p:pic>
        <p:nvPicPr>
          <p:cNvPr id="5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08" y="236699"/>
            <a:ext cx="855624" cy="85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/>
          <p:cNvSpPr txBox="1">
            <a:spLocks noChangeArrowheads="1"/>
          </p:cNvSpPr>
          <p:nvPr/>
        </p:nvSpPr>
        <p:spPr bwMode="auto">
          <a:xfrm>
            <a:off x="951212" y="732537"/>
            <a:ext cx="292231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800" dirty="0" smtClean="0">
                <a:solidFill>
                  <a:schemeClr val="accent3">
                    <a:lumMod val="75000"/>
                  </a:schemeClr>
                </a:solidFill>
              </a:rPr>
              <a:t>Azione Cattolica </a:t>
            </a:r>
            <a:r>
              <a:rPr lang="it-IT" sz="1800" dirty="0">
                <a:solidFill>
                  <a:schemeClr val="accent3">
                    <a:lumMod val="75000"/>
                  </a:schemeClr>
                </a:solidFill>
              </a:rPr>
              <a:t>Italiana</a:t>
            </a:r>
          </a:p>
          <a:p>
            <a:pPr eaLnBrk="1" hangingPunct="1">
              <a:lnSpc>
                <a:spcPct val="0"/>
              </a:lnSpc>
            </a:pPr>
            <a:r>
              <a:rPr lang="it-IT" sz="1800" dirty="0">
                <a:solidFill>
                  <a:srgbClr val="F9C731"/>
                </a:solidFill>
              </a:rPr>
              <a:t>______________________</a:t>
            </a:r>
          </a:p>
          <a:p>
            <a:pPr eaLnBrk="1" hangingPunct="1"/>
            <a:endParaRPr lang="it-IT" sz="1800" dirty="0">
              <a:solidFill>
                <a:srgbClr val="F9C731"/>
              </a:solidFill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5587" y="4964744"/>
            <a:ext cx="2227682" cy="1709616"/>
          </a:xfrm>
          <a:prstGeom prst="rect">
            <a:avLst/>
          </a:prstGeom>
          <a:ln w="22225">
            <a:solidFill>
              <a:schemeClr val="accent2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4100945" y="236699"/>
            <a:ext cx="4945365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Gesù chiama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 tra i suoi apostoli un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pubblicano, un peccatore: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Matteo. È un ladro, eppure 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Gesù lo chiama. Chiama  un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 «impresentabile» davanti ai devoti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 e ai giusti. Poi siede a mensa e mangia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con i peccatori. </a:t>
            </a:r>
            <a:r>
              <a:rPr lang="it-IT" sz="1500" dirty="0">
                <a:solidFill>
                  <a:schemeClr val="bg1"/>
                </a:solidFill>
              </a:rPr>
              <a:t>G</a:t>
            </a:r>
            <a:r>
              <a:rPr lang="it-IT" sz="1500" dirty="0" smtClean="0">
                <a:solidFill>
                  <a:schemeClr val="bg1"/>
                </a:solidFill>
              </a:rPr>
              <a:t>esto che è  provocazione,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per aprire poi il cuore ad una rivelazione,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quella del cuore di Dio,  ben più largo e generoso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di ogni nostro  schema mentale. Gesù col suo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comportamento rivela un Dio che è padre, che non tiene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le distanze da chi commette il male ma gli si avvicina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perché lo vuole recuperare al suo amore </a:t>
            </a:r>
          </a:p>
          <a:p>
            <a:pPr algn="r"/>
            <a:r>
              <a:rPr lang="it-IT" sz="1500" dirty="0" smtClean="0">
                <a:solidFill>
                  <a:schemeClr val="bg1"/>
                </a:solidFill>
              </a:rPr>
              <a:t>.</a:t>
            </a:r>
          </a:p>
          <a:p>
            <a:pPr algn="r"/>
            <a:r>
              <a:rPr lang="it-IT" sz="1500" dirty="0" smtClean="0">
                <a:solidFill>
                  <a:schemeClr val="accent2"/>
                </a:solidFill>
              </a:rPr>
              <a:t>In quale Dio crediamo?</a:t>
            </a:r>
            <a:r>
              <a:rPr lang="it-IT" sz="1500" b="1" dirty="0" smtClean="0">
                <a:solidFill>
                  <a:schemeClr val="accent2"/>
                </a:solidFill>
              </a:rPr>
              <a:t> </a:t>
            </a:r>
          </a:p>
          <a:p>
            <a:pPr algn="r"/>
            <a:r>
              <a:rPr lang="it-IT" sz="1500" b="1" dirty="0" smtClean="0">
                <a:solidFill>
                  <a:schemeClr val="accent2"/>
                </a:solidFill>
              </a:rPr>
              <a:t>Quale è il vero volto di Dio che Gesù ci fa conoscere</a:t>
            </a:r>
            <a:r>
              <a:rPr lang="it-IT" sz="1400" b="1" dirty="0" smtClean="0">
                <a:solidFill>
                  <a:schemeClr val="accent2"/>
                </a:solidFill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74476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967282" y="298407"/>
            <a:ext cx="4132095" cy="548640"/>
          </a:xfrm>
        </p:spPr>
        <p:txBody>
          <a:bodyPr/>
          <a:lstStyle/>
          <a:p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LA VITA SI RACCONTA</a:t>
            </a:r>
            <a:endParaRPr lang="it-IT" dirty="0">
              <a:solidFill>
                <a:schemeClr val="accent2"/>
              </a:solidFill>
              <a:latin typeface="Arial Rounded MT Bold"/>
              <a:cs typeface="Arial Rounded MT Bold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04448" y="1361335"/>
            <a:ext cx="8116219" cy="3791235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Il taccuino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2" action="ppaction://hlinkfile"/>
              </a:rPr>
              <a:t>(allegato 1) 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Una dinamica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3" action="ppaction://hlinkfile"/>
              </a:rPr>
              <a:t>(allegato 2)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Un riflesso della cultura: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4" action="ppaction://hlinkfile"/>
              </a:rPr>
              <a:t>(Allegato n 3)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0" indent="0"/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Font typeface="Wingdings" charset="2"/>
              <a:buChar char="v"/>
            </a:pP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4368844" y="5980837"/>
            <a:ext cx="466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>
                <a:solidFill>
                  <a:srgbClr val="FFC000"/>
                </a:solidFill>
              </a:rPr>
              <a:t>Solo l’amore, la misericordia di Dio fanno tornare giusto l’uomo peccatore. Noi tutti che siamo peccatori, sentiamo che possiamo rialzarci, perché proviamo l’amore di Dio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967282" y="872262"/>
            <a:ext cx="44764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>
                <a:solidFill>
                  <a:schemeClr val="accent3">
                    <a:lumMod val="75000"/>
                  </a:schemeClr>
                </a:solidFill>
              </a:rPr>
              <a:t>Alcuni spunti da cui far partire la riflessione:</a:t>
            </a:r>
          </a:p>
          <a:p>
            <a:endParaRPr lang="it-IT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3034369" y="5041867"/>
            <a:ext cx="600379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 </a:t>
            </a:r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 si vergogna della bassezza dell'uomo, vi entra </a:t>
            </a:r>
            <a:r>
              <a:rPr lang="it-IT" sz="1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dentro. </a:t>
            </a:r>
            <a:r>
              <a:rPr lang="it-IT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 è vicino alla bassezza, ama ciò che è perduto, ciò che non è considerato, l'insignificante, ciò che è emarginato, debole e affranto; dove gli uomini dicono "perduto", lì egli dice "salvato"; dove gli uomini dicono "no", lì egli dice "sì".</a:t>
            </a:r>
          </a:p>
          <a:p>
            <a:r>
              <a:rPr lang="it-IT" sz="1400" dirty="0" smtClean="0">
                <a:solidFill>
                  <a:schemeClr val="bg1"/>
                </a:solidFill>
              </a:rPr>
              <a:t>.</a:t>
            </a:r>
          </a:p>
          <a:p>
            <a:r>
              <a:rPr lang="it-IT" sz="1400" dirty="0" smtClean="0">
                <a:solidFill>
                  <a:srgbClr val="F96A1B"/>
                </a:solidFill>
              </a:rPr>
              <a:t> </a:t>
            </a:r>
            <a:endParaRPr lang="it-IT" sz="1400" dirty="0">
              <a:solidFill>
                <a:srgbClr val="F96A1B"/>
              </a:solidFill>
            </a:endParaRPr>
          </a:p>
        </p:txBody>
      </p:sp>
      <p:sp>
        <p:nvSpPr>
          <p:cNvPr id="7" name="CasellaDiTesto 6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pic>
        <p:nvPicPr>
          <p:cNvPr id="4106" name="Picture 10" descr="Risultati immagini per chiamata matteo carpacci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633" y="847047"/>
            <a:ext cx="3102999" cy="3914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942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1829" y="1304223"/>
            <a:ext cx="6892076" cy="3001682"/>
          </a:xfrm>
        </p:spPr>
        <p:txBody>
          <a:bodyPr>
            <a:normAutofit/>
          </a:bodyPr>
          <a:lstStyle/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La Parola: Matteo 9,9-13 </a:t>
            </a:r>
            <a:r>
              <a:rPr lang="it-IT" dirty="0" smtClean="0">
                <a:solidFill>
                  <a:srgbClr val="0679A3"/>
                </a:solidFill>
                <a:hlinkClick r:id="rId2" action="ppaction://hlinkfile"/>
              </a:rPr>
              <a:t>(Allegato </a:t>
            </a:r>
            <a:r>
              <a:rPr lang="it-IT" dirty="0">
                <a:solidFill>
                  <a:srgbClr val="0679A3"/>
                </a:solidFill>
                <a:hlinkClick r:id="rId2" action="ppaction://hlinkfile"/>
              </a:rPr>
              <a:t>4</a:t>
            </a:r>
            <a:r>
              <a:rPr lang="it-IT" dirty="0" smtClean="0">
                <a:solidFill>
                  <a:srgbClr val="0679A3"/>
                </a:solidFill>
                <a:hlinkClick r:id="rId2" action="ppaction://hlinkfile"/>
              </a:rPr>
              <a:t>)</a:t>
            </a:r>
            <a:endParaRPr lang="it-IT" dirty="0" smtClean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Che cosa dice la Parola alla mia vita </a:t>
            </a:r>
            <a:r>
              <a:rPr lang="it-IT" dirty="0" smtClean="0">
                <a:solidFill>
                  <a:srgbClr val="0679A3"/>
                </a:solidFill>
                <a:hlinkClick r:id="rId3" action="ppaction://hlinkfile"/>
              </a:rPr>
              <a:t>(Allegato </a:t>
            </a:r>
            <a:r>
              <a:rPr lang="it-IT" dirty="0">
                <a:solidFill>
                  <a:srgbClr val="0679A3"/>
                </a:solidFill>
                <a:hlinkClick r:id="rId3" action="ppaction://hlinkfile"/>
              </a:rPr>
              <a:t>5</a:t>
            </a:r>
            <a:r>
              <a:rPr lang="it-IT" dirty="0" smtClean="0">
                <a:solidFill>
                  <a:srgbClr val="0679A3"/>
                </a:solidFill>
                <a:hlinkClick r:id="rId3" action="ppaction://hlinkfile"/>
              </a:rPr>
              <a:t>)</a:t>
            </a:r>
            <a:endParaRPr lang="it-IT" dirty="0" smtClean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Cosa </a:t>
            </a:r>
            <a:r>
              <a:rPr lang="it-IT" dirty="0">
                <a:solidFill>
                  <a:srgbClr val="0679A3"/>
                </a:solidFill>
              </a:rPr>
              <a:t>dice la mia vita alla </a:t>
            </a:r>
            <a:r>
              <a:rPr lang="it-IT" dirty="0" smtClean="0">
                <a:solidFill>
                  <a:srgbClr val="0679A3"/>
                </a:solidFill>
              </a:rPr>
              <a:t>Parola </a:t>
            </a:r>
            <a:r>
              <a:rPr lang="it-IT" dirty="0">
                <a:solidFill>
                  <a:srgbClr val="0679A3"/>
                </a:solidFill>
                <a:hlinkClick r:id="rId4" action="ppaction://hlinkfile"/>
              </a:rPr>
              <a:t>(Allegato 6</a:t>
            </a:r>
            <a:r>
              <a:rPr lang="it-IT" dirty="0" smtClean="0">
                <a:solidFill>
                  <a:srgbClr val="0679A3"/>
                </a:solidFill>
                <a:hlinkClick r:id="rId4" action="ppaction://hlinkfile"/>
              </a:rPr>
              <a:t>)</a:t>
            </a:r>
            <a:endParaRPr lang="it-IT" dirty="0" smtClean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Dal Catechismo degli Adulti </a:t>
            </a:r>
            <a:r>
              <a:rPr lang="it-IT" dirty="0" smtClean="0">
                <a:solidFill>
                  <a:srgbClr val="0679A3"/>
                </a:solidFill>
                <a:hlinkClick r:id="rId5" action="ppaction://hlinkfile"/>
              </a:rPr>
              <a:t>(Allegato </a:t>
            </a:r>
            <a:r>
              <a:rPr lang="it-IT" dirty="0">
                <a:solidFill>
                  <a:srgbClr val="0679A3"/>
                </a:solidFill>
                <a:hlinkClick r:id="rId5" action="ppaction://hlinkfile"/>
              </a:rPr>
              <a:t>7</a:t>
            </a:r>
            <a:r>
              <a:rPr lang="it-IT" dirty="0" smtClean="0">
                <a:solidFill>
                  <a:srgbClr val="0679A3"/>
                </a:solidFill>
                <a:hlinkClick r:id="rId5" action="ppaction://hlinkfile"/>
              </a:rPr>
              <a:t>)</a:t>
            </a:r>
            <a:endParaRPr lang="it-IT" dirty="0" smtClean="0">
              <a:solidFill>
                <a:srgbClr val="0679A3"/>
              </a:solidFill>
            </a:endParaRPr>
          </a:p>
          <a:p>
            <a:pPr>
              <a:buFont typeface="Wingdings" charset="2"/>
              <a:buChar char="v"/>
            </a:pPr>
            <a:endParaRPr lang="it-IT" dirty="0" smtClean="0">
              <a:solidFill>
                <a:srgbClr val="0679A3"/>
              </a:solidFill>
            </a:endParaRPr>
          </a:p>
          <a:p>
            <a:endParaRPr lang="it-IT" dirty="0"/>
          </a:p>
          <a:p>
            <a:endParaRPr lang="it-IT" dirty="0"/>
          </a:p>
        </p:txBody>
      </p:sp>
      <p:sp>
        <p:nvSpPr>
          <p:cNvPr id="4" name="Titolo 1"/>
          <p:cNvSpPr txBox="1">
            <a:spLocks/>
          </p:cNvSpPr>
          <p:nvPr/>
        </p:nvSpPr>
        <p:spPr>
          <a:xfrm>
            <a:off x="461829" y="374080"/>
            <a:ext cx="8409161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LA PAROLA ILLUMINA</a:t>
            </a:r>
            <a:endParaRPr lang="it-IT" dirty="0"/>
          </a:p>
        </p:txBody>
      </p:sp>
      <p:sp>
        <p:nvSpPr>
          <p:cNvPr id="2" name="CasellaDiTesto 1"/>
          <p:cNvSpPr txBox="1"/>
          <p:nvPr/>
        </p:nvSpPr>
        <p:spPr>
          <a:xfrm>
            <a:off x="3310453" y="5513622"/>
            <a:ext cx="56630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1400" dirty="0">
                <a:solidFill>
                  <a:schemeClr val="bg1"/>
                </a:solidFill>
                <a:latin typeface="American Typewriter"/>
                <a:cs typeface="American Typewriter"/>
              </a:rPr>
              <a:t>Il messaggio del Papa: </a:t>
            </a:r>
            <a:r>
              <a:rPr lang="it-IT" sz="14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«Misericordia io voglio e non sacrificio» </a:t>
            </a:r>
          </a:p>
          <a:p>
            <a:pPr algn="r"/>
            <a:r>
              <a:rPr lang="it-IT" sz="1400" dirty="0" smtClean="0">
                <a:solidFill>
                  <a:schemeClr val="bg1"/>
                </a:solidFill>
                <a:latin typeface="American Typewriter"/>
                <a:cs typeface="American Typewriter"/>
              </a:rPr>
              <a:t>(13 Aprile 2016)</a:t>
            </a:r>
          </a:p>
          <a:p>
            <a:pPr algn="r"/>
            <a:r>
              <a:rPr lang="it-IT" sz="1400" dirty="0">
                <a:solidFill>
                  <a:srgbClr val="FFC913"/>
                </a:solidFill>
                <a:latin typeface="American Typewriter"/>
                <a:cs typeface="American Typewriter"/>
              </a:rPr>
              <a:t>https://w2.vatican.va/content/francesco/it/audiences/2016/documents/papa-francesco_20160413_udienza-generale.html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pic>
        <p:nvPicPr>
          <p:cNvPr id="7" name="Picture 2" descr="Risultati immagini per immagini misericordia suore agostinian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260" y="1304223"/>
            <a:ext cx="2513289" cy="232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594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accent2"/>
                </a:solidFill>
                <a:latin typeface="Arial Rounded MT Bold"/>
                <a:cs typeface="Arial Rounded MT Bold"/>
              </a:rPr>
              <a:t>LA VITA </a:t>
            </a:r>
            <a:r>
              <a:rPr lang="it-IT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CAMBIA</a:t>
            </a:r>
            <a:endParaRPr lang="it-IT" dirty="0"/>
          </a:p>
        </p:txBody>
      </p:sp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388136" y="6454597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737810" y="1342571"/>
            <a:ext cx="50095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Esercizio di laicità e condivisione </a:t>
            </a:r>
            <a:r>
              <a:rPr lang="it-IT" dirty="0" smtClean="0">
                <a:solidFill>
                  <a:srgbClr val="0679A3"/>
                </a:solidFill>
                <a:hlinkClick r:id="rId2" action="ppaction://hlinkfile"/>
              </a:rPr>
              <a:t>(allegato 8)</a:t>
            </a:r>
            <a:endParaRPr lang="it-IT" dirty="0" smtClean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err="1" smtClean="0">
                <a:solidFill>
                  <a:srgbClr val="0679A3"/>
                </a:solidFill>
              </a:rPr>
              <a:t>Frassati</a:t>
            </a:r>
            <a:r>
              <a:rPr lang="it-IT" dirty="0" smtClean="0">
                <a:solidFill>
                  <a:srgbClr val="0679A3"/>
                </a:solidFill>
              </a:rPr>
              <a:t>, l’uomo delle 8 Beatitudini </a:t>
            </a:r>
            <a:r>
              <a:rPr lang="it-IT" dirty="0" smtClean="0">
                <a:solidFill>
                  <a:srgbClr val="0679A3"/>
                </a:solidFill>
                <a:hlinkClick r:id="rId3" action="ppaction://hlinkfile"/>
              </a:rPr>
              <a:t>(allegato 9)</a:t>
            </a:r>
            <a:endParaRPr lang="it-IT" dirty="0" smtClean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rgbClr val="0679A3"/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rgbClr val="0679A3"/>
                </a:solidFill>
              </a:rPr>
              <a:t>Esperienza del gruppo  </a:t>
            </a:r>
            <a:r>
              <a:rPr lang="it-IT" dirty="0" smtClean="0">
                <a:solidFill>
                  <a:srgbClr val="0679A3"/>
                </a:solidFill>
                <a:hlinkClick r:id="rId4" action="ppaction://hlinkfile"/>
              </a:rPr>
              <a:t>(Allegato 10)</a:t>
            </a:r>
            <a:endParaRPr lang="it-IT" dirty="0" smtClean="0">
              <a:solidFill>
                <a:srgbClr val="0679A3"/>
              </a:solidFill>
            </a:endParaRPr>
          </a:p>
          <a:p>
            <a:endParaRPr lang="it-IT" dirty="0">
              <a:solidFill>
                <a:srgbClr val="0679A3"/>
              </a:solidFill>
            </a:endParaRPr>
          </a:p>
        </p:txBody>
      </p:sp>
      <p:pic>
        <p:nvPicPr>
          <p:cNvPr id="3074" name="Picture 2" descr="http://disegni.qumran2.net/miniature/7829_18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077" y="2978727"/>
            <a:ext cx="3313580" cy="1877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80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885175" y="548448"/>
            <a:ext cx="4916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800" dirty="0" smtClean="0">
                <a:solidFill>
                  <a:schemeClr val="accent2"/>
                </a:solidFill>
                <a:latin typeface="Arial Rounded MT Bold"/>
                <a:cs typeface="Arial Rounded MT Bold"/>
              </a:rPr>
              <a:t>RIFLESSI DELLA CULTURA</a:t>
            </a:r>
            <a:endParaRPr lang="it-IT" sz="28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73501" y="1606282"/>
            <a:ext cx="721259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La chiamata di Matteo nel quadro di Caravaggio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2" action="ppaction://hlinkfile"/>
              </a:rPr>
              <a:t>(Allegato 11)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Storie in movimento: visione del film “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Fireproof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”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3" action="ppaction://hlinkfile"/>
              </a:rPr>
              <a:t>(Allegato 12)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Parole con Pensieri: Lettura di «Ritorno» di Paolo 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Curtaz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4" action="ppaction://hlinkfile"/>
              </a:rPr>
              <a:t>(Allegato 13)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Suoni e parole: “I 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was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here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” di </a:t>
            </a:r>
            <a:r>
              <a:rPr lang="it-IT" dirty="0" err="1" smtClean="0">
                <a:solidFill>
                  <a:schemeClr val="accent3">
                    <a:lumMod val="75000"/>
                  </a:schemeClr>
                </a:solidFill>
              </a:rPr>
              <a:t>Beyonce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5" action="ppaction://hlinkfile"/>
              </a:rPr>
              <a:t>(Allegato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5" action="ppaction://hlinkfile"/>
              </a:rPr>
              <a:t>14)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endParaRPr lang="it-IT" dirty="0">
              <a:solidFill>
                <a:schemeClr val="accent3">
                  <a:lumMod val="75000"/>
                </a:schemeClr>
              </a:solidFill>
            </a:endParaRPr>
          </a:p>
          <a:p>
            <a:pPr marL="285750" indent="-285750">
              <a:buFont typeface="Wingdings" charset="2"/>
              <a:buChar char="v"/>
            </a:pPr>
            <a:r>
              <a:rPr lang="it-IT" dirty="0" smtClean="0">
                <a:solidFill>
                  <a:schemeClr val="accent3">
                    <a:lumMod val="75000"/>
                  </a:schemeClr>
                </a:solidFill>
              </a:rPr>
              <a:t>Preghiera di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6" action="ppaction://hlinkfile"/>
              </a:rPr>
              <a:t>(Allegato </a:t>
            </a:r>
            <a:r>
              <a:rPr lang="it-IT" dirty="0" smtClean="0">
                <a:solidFill>
                  <a:schemeClr val="accent3">
                    <a:lumMod val="75000"/>
                  </a:schemeClr>
                </a:solidFill>
                <a:hlinkClick r:id="rId6" action="ppaction://hlinkfile"/>
              </a:rPr>
              <a:t>15)</a:t>
            </a:r>
            <a:endParaRPr lang="it-IT" dirty="0" smtClean="0">
              <a:solidFill>
                <a:schemeClr val="accent3">
                  <a:lumMod val="75000"/>
                </a:schemeClr>
              </a:solidFill>
            </a:endParaRPr>
          </a:p>
          <a:p>
            <a:endParaRPr lang="it-IT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388136" y="6442502"/>
            <a:ext cx="292231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rebuchet MS" charset="0"/>
                <a:ea typeface="ＭＳ Ｐゴシック" charset="0"/>
              </a:defRPr>
            </a:lvl9pPr>
          </a:lstStyle>
          <a:p>
            <a:pPr eaLnBrk="1" hangingPunct="1"/>
            <a:r>
              <a:rPr lang="it-IT" sz="1800" dirty="0" smtClean="0">
                <a:solidFill>
                  <a:srgbClr val="F9C731"/>
                </a:solidFill>
              </a:rPr>
              <a:t> </a:t>
            </a:r>
            <a:r>
              <a:rPr lang="it-IT" sz="1800" dirty="0" smtClean="0">
                <a:solidFill>
                  <a:schemeClr val="accent3"/>
                </a:solidFill>
              </a:rPr>
              <a:t> </a:t>
            </a:r>
            <a:r>
              <a:rPr lang="it-IT" sz="1400" u="sng" dirty="0" smtClean="0">
                <a:solidFill>
                  <a:srgbClr val="FEB72E"/>
                </a:solidFill>
              </a:rPr>
              <a:t>Azione Cattolica Italiana Adulti</a:t>
            </a:r>
            <a:endParaRPr lang="it-IT" sz="1800" u="sng" dirty="0">
              <a:solidFill>
                <a:srgbClr val="F9C731"/>
              </a:solidFill>
            </a:endParaRPr>
          </a:p>
        </p:txBody>
      </p:sp>
      <p:pic>
        <p:nvPicPr>
          <p:cNvPr id="2050" name="Picture 2" descr="Vocazione di San Matteo Caravaggio analisi descrizione breve riassunt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245" y="3790228"/>
            <a:ext cx="4153188" cy="287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60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1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433572" cy="5497484"/>
          </a:xfrm>
        </p:spPr>
        <p:txBody>
          <a:bodyPr>
            <a:normAutofit fontScale="40000" lnSpcReduction="20000"/>
          </a:bodyPr>
          <a:lstStyle/>
          <a:p>
            <a:r>
              <a:rPr lang="it-IT" dirty="0"/>
              <a:t>IN PREGHIERA: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O Signore risorto,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fa che ti apra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quando bussi alla mia porta.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Donami gioia vera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per testimoniare al mondo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che sei morto e risorto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per sconfiggere il male.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Fa che ti veda e ti serva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nel fratello sofferente,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malato, abbandonato, perseguitato…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Aiutami a riconoscerti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ogni avvenimento della vita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e donami un cuore sensibile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alle necessità del mondo.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O Signore risorto,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riempi il mio cuore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di piccole opere di carità,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quelle che si concretizzano in un sorriso,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un atto di pazienza e di accettazione,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un dono di benevolenza e di compassione,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un atteggiamento di perdono cordiale,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in un aiuto materiale secondo le mie possibilità.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 (Madre Teresa di Calcutta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sz="half" idx="2"/>
          </p:nvPr>
        </p:nvSpPr>
        <p:spPr>
          <a:xfrm>
            <a:off x="4700015" y="817417"/>
            <a:ext cx="3501875" cy="5902037"/>
          </a:xfrm>
        </p:spPr>
        <p:txBody>
          <a:bodyPr>
            <a:normAutofit fontScale="40000" lnSpcReduction="20000"/>
          </a:bodyPr>
          <a:lstStyle/>
          <a:p>
            <a:r>
              <a:rPr lang="it-IT" dirty="0" smtClean="0"/>
              <a:t>Salmo 85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Sei stato buono Signore, con la tua terra,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hai ristabilito la sorte di Giacobbe.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hai perdonato la colpa del tuo popolo,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h</a:t>
            </a:r>
            <a:r>
              <a:rPr lang="it-IT" b="0" dirty="0" smtClean="0"/>
              <a:t>ai coperto ogni loro peccato.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b="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Hai posto fine a tutta la tua collera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ti sei distolto dalla tua ira ardente.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Ritorna a noi, Dio nostra salvezza,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e</a:t>
            </a:r>
            <a:r>
              <a:rPr lang="it-IT" b="0" dirty="0" smtClean="0"/>
              <a:t> placa il tuo sdegno verso di noi.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b="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Forse per sempre sarai adirato con noi,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d</a:t>
            </a:r>
            <a:r>
              <a:rPr lang="it-IT" b="0" dirty="0" smtClean="0"/>
              <a:t>i generazione in generazione riverserai la tua ira?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Non tornerai tu a ridarci la vita,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perché in te gioisca il tuo popolo?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Mostraci, Signore, la tua misericordia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e</a:t>
            </a:r>
            <a:r>
              <a:rPr lang="it-IT" b="0" dirty="0" smtClean="0"/>
              <a:t> donaci la tua salvezza.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b="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Ascolterò che cosa dice Dio, il Signore: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e</a:t>
            </a:r>
            <a:r>
              <a:rPr lang="it-IT" b="0" dirty="0" smtClean="0"/>
              <a:t>gli annuncia la pace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per il suo popolo, per i suoi fedeli,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per chi ritorna a lui con fiducia.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b="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Si la sua salvezza è vicina a chi lo teme,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p</a:t>
            </a:r>
            <a:r>
              <a:rPr lang="it-IT" b="0" dirty="0" smtClean="0"/>
              <a:t>erché la sua gloria abiti la nostra terra.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Amore e verità si incontreranno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g</a:t>
            </a:r>
            <a:r>
              <a:rPr lang="it-IT" b="0" dirty="0" smtClean="0"/>
              <a:t>iustizia e pace si baceranno.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Verità germoglierà dalla terra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e giustizia si affaccerà dal cielo.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it-IT" b="0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Certo il Signore donerà il suo bene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e</a:t>
            </a:r>
            <a:r>
              <a:rPr lang="it-IT" b="0" dirty="0" smtClean="0"/>
              <a:t> la nostra terra darà il suo frutto;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/>
              <a:t>g</a:t>
            </a:r>
            <a:r>
              <a:rPr lang="it-IT" b="0" dirty="0" smtClean="0"/>
              <a:t>iustizia camminerà davanti a lui: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it-IT" b="0" dirty="0" smtClean="0"/>
              <a:t>I suoi passi tracceranno il cammino</a:t>
            </a:r>
            <a:endParaRPr lang="it-IT" b="0" dirty="0"/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>
                <a:solidFill>
                  <a:schemeClr val="accent2"/>
                </a:solidFill>
              </a:rPr>
              <a:t>appunti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9943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oli">
  <a:themeElements>
    <a:clrScheme name="Angoli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ol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oli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Angoli.thmx</Template>
  <TotalTime>4415</TotalTime>
  <Words>670</Words>
  <Application>Microsoft Office PowerPoint</Application>
  <PresentationFormat>Presentazione su schermo (4:3)</PresentationFormat>
  <Paragraphs>127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7" baseType="lpstr">
      <vt:lpstr>Angoli</vt:lpstr>
      <vt:lpstr>SOTTO</vt:lpstr>
      <vt:lpstr>LA VITA SI RACCONTA</vt:lpstr>
      <vt:lpstr>Presentazione standard di PowerPoint</vt:lpstr>
      <vt:lpstr>LA VITA CAMBIA</vt:lpstr>
      <vt:lpstr>Presentazione standard di PowerPoint</vt:lpstr>
      <vt:lpstr>appunti</vt:lpstr>
    </vt:vector>
  </TitlesOfParts>
  <Company>Sara Iotti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SOTTO</dc:title>
  <dc:creator>Sara Iotti</dc:creator>
  <cp:lastModifiedBy>Andrea AC. Cavazzoni</cp:lastModifiedBy>
  <cp:revision>81</cp:revision>
  <dcterms:created xsi:type="dcterms:W3CDTF">2016-08-22T20:34:07Z</dcterms:created>
  <dcterms:modified xsi:type="dcterms:W3CDTF">2016-09-20T12:10:30Z</dcterms:modified>
</cp:coreProperties>
</file>